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66" r:id="rId5"/>
    <p:sldId id="273" r:id="rId6"/>
    <p:sldId id="274" r:id="rId7"/>
    <p:sldId id="256" r:id="rId8"/>
    <p:sldId id="258" r:id="rId9"/>
    <p:sldId id="259" r:id="rId10"/>
    <p:sldId id="276" r:id="rId11"/>
    <p:sldId id="288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90" r:id="rId23"/>
    <p:sldId id="291" r:id="rId24"/>
    <p:sldId id="289" r:id="rId25"/>
    <p:sldId id="292" r:id="rId26"/>
    <p:sldId id="294" r:id="rId27"/>
    <p:sldId id="293" r:id="rId28"/>
    <p:sldId id="313" r:id="rId29"/>
    <p:sldId id="295" r:id="rId30"/>
    <p:sldId id="296" r:id="rId31"/>
    <p:sldId id="297" r:id="rId32"/>
    <p:sldId id="298" r:id="rId33"/>
    <p:sldId id="306" r:id="rId34"/>
    <p:sldId id="307" r:id="rId35"/>
    <p:sldId id="299" r:id="rId36"/>
    <p:sldId id="302" r:id="rId37"/>
    <p:sldId id="303" r:id="rId38"/>
    <p:sldId id="304" r:id="rId39"/>
    <p:sldId id="305" r:id="rId40"/>
    <p:sldId id="308" r:id="rId41"/>
    <p:sldId id="309" r:id="rId42"/>
    <p:sldId id="310" r:id="rId43"/>
    <p:sldId id="311" r:id="rId44"/>
    <p:sldId id="312" r:id="rId45"/>
    <p:sldId id="271" r:id="rId4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94E0C-E358-404B-8508-53911EE057DF}" v="319" dt="2021-10-20T08:01:36.870"/>
    <p1510:client id="{BC9A74C6-3FB9-4DF7-8128-2A180F31C603}" v="21" dt="2021-10-21T05:54:43.693"/>
    <p1510:client id="{D9979239-42D9-41BE-8880-F68D00DBA630}" v="24" dt="2021-10-20T22:19:16.408"/>
    <p1510:client id="{E41013EE-5FC9-46DE-A316-3B16E2EA37F2}" v="70" dt="2021-10-20T22:29:49.17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6395" autoAdjust="0"/>
  </p:normalViewPr>
  <p:slideViewPr>
    <p:cSldViewPr snapToGrid="0" showGuides="1">
      <p:cViewPr>
        <p:scale>
          <a:sx n="40" d="100"/>
          <a:sy n="40" d="100"/>
        </p:scale>
        <p:origin x="2242" y="97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4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HUMBERTO SEVILLA AGUILAR" userId="S::rsevilla@cnsf.gob.mx::94c9c77e-ccbf-4b74-aeeb-01ce0f31e326" providerId="AD" clId="Web-{05194E0C-E358-404B-8508-53911EE057DF}"/>
    <pc:docChg chg="addSld delSld modSld">
      <pc:chgData name="RICARDO HUMBERTO SEVILLA AGUILAR" userId="S::rsevilla@cnsf.gob.mx::94c9c77e-ccbf-4b74-aeeb-01ce0f31e326" providerId="AD" clId="Web-{05194E0C-E358-404B-8508-53911EE057DF}" dt="2021-10-20T08:01:36.870" v="312" actId="20577"/>
      <pc:docMkLst>
        <pc:docMk/>
      </pc:docMkLst>
      <pc:sldChg chg="modSp">
        <pc:chgData name="RICARDO HUMBERTO SEVILLA AGUILAR" userId="S::rsevilla@cnsf.gob.mx::94c9c77e-ccbf-4b74-aeeb-01ce0f31e326" providerId="AD" clId="Web-{05194E0C-E358-404B-8508-53911EE057DF}" dt="2021-10-20T07:45:30.305" v="60" actId="20577"/>
        <pc:sldMkLst>
          <pc:docMk/>
          <pc:sldMk cId="3953500455" sldId="259"/>
        </pc:sldMkLst>
        <pc:spChg chg="mod">
          <ac:chgData name="RICARDO HUMBERTO SEVILLA AGUILAR" userId="S::rsevilla@cnsf.gob.mx::94c9c77e-ccbf-4b74-aeeb-01ce0f31e326" providerId="AD" clId="Web-{05194E0C-E358-404B-8508-53911EE057DF}" dt="2021-10-20T07:45:30.305" v="60" actId="20577"/>
          <ac:spMkLst>
            <pc:docMk/>
            <pc:sldMk cId="3953500455" sldId="259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05194E0C-E358-404B-8508-53911EE057DF}" dt="2021-10-20T07:36:58.924" v="40" actId="1076"/>
        <pc:sldMkLst>
          <pc:docMk/>
          <pc:sldMk cId="3745761034" sldId="274"/>
        </pc:sldMkLst>
        <pc:graphicFrameChg chg="mod modGraphic">
          <ac:chgData name="RICARDO HUMBERTO SEVILLA AGUILAR" userId="S::rsevilla@cnsf.gob.mx::94c9c77e-ccbf-4b74-aeeb-01ce0f31e326" providerId="AD" clId="Web-{05194E0C-E358-404B-8508-53911EE057DF}" dt="2021-10-20T07:36:04.390" v="24"/>
          <ac:graphicFrameMkLst>
            <pc:docMk/>
            <pc:sldMk cId="3745761034" sldId="274"/>
            <ac:graphicFrameMk id="8" creationId="{4C9286C7-44C7-4CBC-9733-A8F8E84A0982}"/>
          </ac:graphicFrameMkLst>
        </pc:graphicFrameChg>
        <pc:graphicFrameChg chg="mod modGraphic">
          <ac:chgData name="RICARDO HUMBERTO SEVILLA AGUILAR" userId="S::rsevilla@cnsf.gob.mx::94c9c77e-ccbf-4b74-aeeb-01ce0f31e326" providerId="AD" clId="Web-{05194E0C-E358-404B-8508-53911EE057DF}" dt="2021-10-20T07:36:58.924" v="40" actId="1076"/>
          <ac:graphicFrameMkLst>
            <pc:docMk/>
            <pc:sldMk cId="3745761034" sldId="274"/>
            <ac:graphicFrameMk id="9" creationId="{07299D52-67E3-4321-A847-7E2B1D5E7EC5}"/>
          </ac:graphicFrameMkLst>
        </pc:graphicFrameChg>
        <pc:graphicFrameChg chg="mod modGraphic">
          <ac:chgData name="RICARDO HUMBERTO SEVILLA AGUILAR" userId="S::rsevilla@cnsf.gob.mx::94c9c77e-ccbf-4b74-aeeb-01ce0f31e326" providerId="AD" clId="Web-{05194E0C-E358-404B-8508-53911EE057DF}" dt="2021-10-20T07:36:39.876" v="35"/>
          <ac:graphicFrameMkLst>
            <pc:docMk/>
            <pc:sldMk cId="3745761034" sldId="274"/>
            <ac:graphicFrameMk id="10" creationId="{0504DDE2-E82A-4F94-B45E-18CB5AE19627}"/>
          </ac:graphicFrameMkLst>
        </pc:graphicFrameChg>
        <pc:graphicFrameChg chg="mod modGraphic">
          <ac:chgData name="RICARDO HUMBERTO SEVILLA AGUILAR" userId="S::rsevilla@cnsf.gob.mx::94c9c77e-ccbf-4b74-aeeb-01ce0f31e326" providerId="AD" clId="Web-{05194E0C-E358-404B-8508-53911EE057DF}" dt="2021-10-20T07:36:45.658" v="39"/>
          <ac:graphicFrameMkLst>
            <pc:docMk/>
            <pc:sldMk cId="3745761034" sldId="274"/>
            <ac:graphicFrameMk id="11" creationId="{6F86E7FE-A3F2-4D55-99F9-C8A004B04F60}"/>
          </ac:graphicFrameMkLst>
        </pc:graphicFrameChg>
      </pc:sldChg>
      <pc:sldChg chg="del">
        <pc:chgData name="RICARDO HUMBERTO SEVILLA AGUILAR" userId="S::rsevilla@cnsf.gob.mx::94c9c77e-ccbf-4b74-aeeb-01ce0f31e326" providerId="AD" clId="Web-{05194E0C-E358-404B-8508-53911EE057DF}" dt="2021-10-20T07:45:40.275" v="61"/>
        <pc:sldMkLst>
          <pc:docMk/>
          <pc:sldMk cId="18272727" sldId="275"/>
        </pc:sldMkLst>
      </pc:sldChg>
      <pc:sldChg chg="modSp">
        <pc:chgData name="RICARDO HUMBERTO SEVILLA AGUILAR" userId="S::rsevilla@cnsf.gob.mx::94c9c77e-ccbf-4b74-aeeb-01ce0f31e326" providerId="AD" clId="Web-{05194E0C-E358-404B-8508-53911EE057DF}" dt="2021-10-20T07:47:07.560" v="94" actId="20577"/>
        <pc:sldMkLst>
          <pc:docMk/>
          <pc:sldMk cId="932298977" sldId="281"/>
        </pc:sldMkLst>
        <pc:spChg chg="mod">
          <ac:chgData name="RICARDO HUMBERTO SEVILLA AGUILAR" userId="S::rsevilla@cnsf.gob.mx::94c9c77e-ccbf-4b74-aeeb-01ce0f31e326" providerId="AD" clId="Web-{05194E0C-E358-404B-8508-53911EE057DF}" dt="2021-10-20T07:47:07.560" v="94" actId="20577"/>
          <ac:spMkLst>
            <pc:docMk/>
            <pc:sldMk cId="932298977" sldId="281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05194E0C-E358-404B-8508-53911EE057DF}" dt="2021-10-20T07:47:37.484" v="116" actId="20577"/>
        <pc:sldMkLst>
          <pc:docMk/>
          <pc:sldMk cId="1230721265" sldId="282"/>
        </pc:sldMkLst>
        <pc:spChg chg="mod">
          <ac:chgData name="RICARDO HUMBERTO SEVILLA AGUILAR" userId="S::rsevilla@cnsf.gob.mx::94c9c77e-ccbf-4b74-aeeb-01ce0f31e326" providerId="AD" clId="Web-{05194E0C-E358-404B-8508-53911EE057DF}" dt="2021-10-20T07:47:37.484" v="116" actId="20577"/>
          <ac:spMkLst>
            <pc:docMk/>
            <pc:sldMk cId="1230721265" sldId="282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05194E0C-E358-404B-8508-53911EE057DF}" dt="2021-10-20T07:48:00.688" v="124" actId="20577"/>
        <pc:sldMkLst>
          <pc:docMk/>
          <pc:sldMk cId="2556394213" sldId="283"/>
        </pc:sldMkLst>
        <pc:spChg chg="mod">
          <ac:chgData name="RICARDO HUMBERTO SEVILLA AGUILAR" userId="S::rsevilla@cnsf.gob.mx::94c9c77e-ccbf-4b74-aeeb-01ce0f31e326" providerId="AD" clId="Web-{05194E0C-E358-404B-8508-53911EE057DF}" dt="2021-10-20T07:48:00.688" v="124" actId="20577"/>
          <ac:spMkLst>
            <pc:docMk/>
            <pc:sldMk cId="2556394213" sldId="283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05194E0C-E358-404B-8508-53911EE057DF}" dt="2021-10-20T07:51:31.684" v="170" actId="20577"/>
        <pc:sldMkLst>
          <pc:docMk/>
          <pc:sldMk cId="3757649655" sldId="285"/>
        </pc:sldMkLst>
        <pc:spChg chg="mod">
          <ac:chgData name="RICARDO HUMBERTO SEVILLA AGUILAR" userId="S::rsevilla@cnsf.gob.mx::94c9c77e-ccbf-4b74-aeeb-01ce0f31e326" providerId="AD" clId="Web-{05194E0C-E358-404B-8508-53911EE057DF}" dt="2021-10-20T07:51:31.684" v="170" actId="20577"/>
          <ac:spMkLst>
            <pc:docMk/>
            <pc:sldMk cId="3757649655" sldId="285"/>
            <ac:spMk id="7" creationId="{B0CA970E-796E-4258-8457-D1CEF7B4B866}"/>
          </ac:spMkLst>
        </pc:spChg>
      </pc:sldChg>
      <pc:sldChg chg="del">
        <pc:chgData name="RICARDO HUMBERTO SEVILLA AGUILAR" userId="S::rsevilla@cnsf.gob.mx::94c9c77e-ccbf-4b74-aeeb-01ce0f31e326" providerId="AD" clId="Web-{05194E0C-E358-404B-8508-53911EE057DF}" dt="2021-10-20T07:51:51.028" v="171"/>
        <pc:sldMkLst>
          <pc:docMk/>
          <pc:sldMk cId="1451642857" sldId="286"/>
        </pc:sldMkLst>
      </pc:sldChg>
      <pc:sldChg chg="modSp">
        <pc:chgData name="RICARDO HUMBERTO SEVILLA AGUILAR" userId="S::rsevilla@cnsf.gob.mx::94c9c77e-ccbf-4b74-aeeb-01ce0f31e326" providerId="AD" clId="Web-{05194E0C-E358-404B-8508-53911EE057DF}" dt="2021-10-20T07:53:53.379" v="178" actId="20577"/>
        <pc:sldMkLst>
          <pc:docMk/>
          <pc:sldMk cId="1344260322" sldId="288"/>
        </pc:sldMkLst>
        <pc:spChg chg="mod">
          <ac:chgData name="RICARDO HUMBERTO SEVILLA AGUILAR" userId="S::rsevilla@cnsf.gob.mx::94c9c77e-ccbf-4b74-aeeb-01ce0f31e326" providerId="AD" clId="Web-{05194E0C-E358-404B-8508-53911EE057DF}" dt="2021-10-20T07:53:53.379" v="178" actId="20577"/>
          <ac:spMkLst>
            <pc:docMk/>
            <pc:sldMk cId="1344260322" sldId="288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05194E0C-E358-404B-8508-53911EE057DF}" dt="2021-10-20T08:01:36.870" v="312" actId="20577"/>
        <pc:sldMkLst>
          <pc:docMk/>
          <pc:sldMk cId="1263355224" sldId="312"/>
        </pc:sldMkLst>
        <pc:spChg chg="mod">
          <ac:chgData name="RICARDO HUMBERTO SEVILLA AGUILAR" userId="S::rsevilla@cnsf.gob.mx::94c9c77e-ccbf-4b74-aeeb-01ce0f31e326" providerId="AD" clId="Web-{05194E0C-E358-404B-8508-53911EE057DF}" dt="2021-10-20T08:01:36.870" v="312" actId="20577"/>
          <ac:spMkLst>
            <pc:docMk/>
            <pc:sldMk cId="1263355224" sldId="312"/>
            <ac:spMk id="7" creationId="{B0CA970E-796E-4258-8457-D1CEF7B4B866}"/>
          </ac:spMkLst>
        </pc:spChg>
      </pc:sldChg>
      <pc:sldChg chg="modSp add replId">
        <pc:chgData name="RICARDO HUMBERTO SEVILLA AGUILAR" userId="S::rsevilla@cnsf.gob.mx::94c9c77e-ccbf-4b74-aeeb-01ce0f31e326" providerId="AD" clId="Web-{05194E0C-E358-404B-8508-53911EE057DF}" dt="2021-10-20T07:59:14.942" v="310" actId="20577"/>
        <pc:sldMkLst>
          <pc:docMk/>
          <pc:sldMk cId="2874274621" sldId="313"/>
        </pc:sldMkLst>
        <pc:spChg chg="mod">
          <ac:chgData name="RICARDO HUMBERTO SEVILLA AGUILAR" userId="S::rsevilla@cnsf.gob.mx::94c9c77e-ccbf-4b74-aeeb-01ce0f31e326" providerId="AD" clId="Web-{05194E0C-E358-404B-8508-53911EE057DF}" dt="2021-10-20T07:54:40.897" v="181" actId="20577"/>
          <ac:spMkLst>
            <pc:docMk/>
            <pc:sldMk cId="2874274621" sldId="313"/>
            <ac:spMk id="2" creationId="{F8139155-1F5E-4F48-B50E-F00D8FC535D9}"/>
          </ac:spMkLst>
        </pc:spChg>
        <pc:spChg chg="mod">
          <ac:chgData name="RICARDO HUMBERTO SEVILLA AGUILAR" userId="S::rsevilla@cnsf.gob.mx::94c9c77e-ccbf-4b74-aeeb-01ce0f31e326" providerId="AD" clId="Web-{05194E0C-E358-404B-8508-53911EE057DF}" dt="2021-10-20T07:59:14.942" v="310" actId="20577"/>
          <ac:spMkLst>
            <pc:docMk/>
            <pc:sldMk cId="2874274621" sldId="313"/>
            <ac:spMk id="7" creationId="{B0CA970E-796E-4258-8457-D1CEF7B4B866}"/>
          </ac:spMkLst>
        </pc:spChg>
      </pc:sldChg>
    </pc:docChg>
  </pc:docChgLst>
  <pc:docChgLst>
    <pc:chgData name="RICARDO HUMBERTO SEVILLA AGUILAR" userId="S::rsevilla@cnsf.gob.mx::94c9c77e-ccbf-4b74-aeeb-01ce0f31e326" providerId="AD" clId="Web-{E41013EE-5FC9-46DE-A316-3B16E2EA37F2}"/>
    <pc:docChg chg="addSld delSld modSld sldOrd">
      <pc:chgData name="RICARDO HUMBERTO SEVILLA AGUILAR" userId="S::rsevilla@cnsf.gob.mx::94c9c77e-ccbf-4b74-aeeb-01ce0f31e326" providerId="AD" clId="Web-{E41013EE-5FC9-46DE-A316-3B16E2EA37F2}" dt="2021-10-20T22:29:49.174" v="67" actId="20577"/>
      <pc:docMkLst>
        <pc:docMk/>
      </pc:docMkLst>
      <pc:sldChg chg="modSp ord">
        <pc:chgData name="RICARDO HUMBERTO SEVILLA AGUILAR" userId="S::rsevilla@cnsf.gob.mx::94c9c77e-ccbf-4b74-aeeb-01ce0f31e326" providerId="AD" clId="Web-{E41013EE-5FC9-46DE-A316-3B16E2EA37F2}" dt="2021-10-20T22:29:49.174" v="67" actId="20577"/>
        <pc:sldMkLst>
          <pc:docMk/>
          <pc:sldMk cId="1344260322" sldId="288"/>
        </pc:sldMkLst>
        <pc:spChg chg="mod">
          <ac:chgData name="RICARDO HUMBERTO SEVILLA AGUILAR" userId="S::rsevilla@cnsf.gob.mx::94c9c77e-ccbf-4b74-aeeb-01ce0f31e326" providerId="AD" clId="Web-{E41013EE-5FC9-46DE-A316-3B16E2EA37F2}" dt="2021-10-20T22:25:50.199" v="13" actId="20577"/>
          <ac:spMkLst>
            <pc:docMk/>
            <pc:sldMk cId="1344260322" sldId="288"/>
            <ac:spMk id="2" creationId="{F8139155-1F5E-4F48-B50E-F00D8FC535D9}"/>
          </ac:spMkLst>
        </pc:spChg>
        <pc:spChg chg="mod">
          <ac:chgData name="RICARDO HUMBERTO SEVILLA AGUILAR" userId="S::rsevilla@cnsf.gob.mx::94c9c77e-ccbf-4b74-aeeb-01ce0f31e326" providerId="AD" clId="Web-{E41013EE-5FC9-46DE-A316-3B16E2EA37F2}" dt="2021-10-20T22:29:49.174" v="67" actId="20577"/>
          <ac:spMkLst>
            <pc:docMk/>
            <pc:sldMk cId="1344260322" sldId="288"/>
            <ac:spMk id="7" creationId="{B0CA970E-796E-4258-8457-D1CEF7B4B866}"/>
          </ac:spMkLst>
        </pc:spChg>
      </pc:sldChg>
      <pc:sldChg chg="modSp add del replId">
        <pc:chgData name="RICARDO HUMBERTO SEVILLA AGUILAR" userId="S::rsevilla@cnsf.gob.mx::94c9c77e-ccbf-4b74-aeeb-01ce0f31e326" providerId="AD" clId="Web-{E41013EE-5FC9-46DE-A316-3B16E2EA37F2}" dt="2021-10-20T22:25:44.871" v="8"/>
        <pc:sldMkLst>
          <pc:docMk/>
          <pc:sldMk cId="2937224552" sldId="314"/>
        </pc:sldMkLst>
        <pc:spChg chg="mod">
          <ac:chgData name="RICARDO HUMBERTO SEVILLA AGUILAR" userId="S::rsevilla@cnsf.gob.mx::94c9c77e-ccbf-4b74-aeeb-01ce0f31e326" providerId="AD" clId="Web-{E41013EE-5FC9-46DE-A316-3B16E2EA37F2}" dt="2021-10-20T22:25:05.901" v="5" actId="20577"/>
          <ac:spMkLst>
            <pc:docMk/>
            <pc:sldMk cId="2937224552" sldId="314"/>
            <ac:spMk id="2" creationId="{F8139155-1F5E-4F48-B50E-F00D8FC535D9}"/>
          </ac:spMkLst>
        </pc:spChg>
      </pc:sldChg>
    </pc:docChg>
  </pc:docChgLst>
  <pc:docChgLst>
    <pc:chgData name="RICARDO HUMBERTO SEVILLA AGUILAR" userId="S::rsevilla@cnsf.gob.mx::94c9c77e-ccbf-4b74-aeeb-01ce0f31e326" providerId="AD" clId="Web-{BC9A74C6-3FB9-4DF7-8128-2A180F31C603}"/>
    <pc:docChg chg="modSld">
      <pc:chgData name="RICARDO HUMBERTO SEVILLA AGUILAR" userId="S::rsevilla@cnsf.gob.mx::94c9c77e-ccbf-4b74-aeeb-01ce0f31e326" providerId="AD" clId="Web-{BC9A74C6-3FB9-4DF7-8128-2A180F31C603}" dt="2021-10-21T05:54:43.693" v="19" actId="20577"/>
      <pc:docMkLst>
        <pc:docMk/>
      </pc:docMkLst>
      <pc:sldChg chg="modSp">
        <pc:chgData name="RICARDO HUMBERTO SEVILLA AGUILAR" userId="S::rsevilla@cnsf.gob.mx::94c9c77e-ccbf-4b74-aeeb-01ce0f31e326" providerId="AD" clId="Web-{BC9A74C6-3FB9-4DF7-8128-2A180F31C603}" dt="2021-10-21T05:40:01.869" v="1" actId="20577"/>
        <pc:sldMkLst>
          <pc:docMk/>
          <pc:sldMk cId="1568476836" sldId="293"/>
        </pc:sldMkLst>
        <pc:spChg chg="mod">
          <ac:chgData name="RICARDO HUMBERTO SEVILLA AGUILAR" userId="S::rsevilla@cnsf.gob.mx::94c9c77e-ccbf-4b74-aeeb-01ce0f31e326" providerId="AD" clId="Web-{BC9A74C6-3FB9-4DF7-8128-2A180F31C603}" dt="2021-10-21T05:40:01.869" v="1" actId="20577"/>
          <ac:spMkLst>
            <pc:docMk/>
            <pc:sldMk cId="1568476836" sldId="293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BC9A74C6-3FB9-4DF7-8128-2A180F31C603}" dt="2021-10-21T05:46:04.615" v="13" actId="20577"/>
        <pc:sldMkLst>
          <pc:docMk/>
          <pc:sldMk cId="3338317380" sldId="296"/>
        </pc:sldMkLst>
        <pc:spChg chg="mod">
          <ac:chgData name="RICARDO HUMBERTO SEVILLA AGUILAR" userId="S::rsevilla@cnsf.gob.mx::94c9c77e-ccbf-4b74-aeeb-01ce0f31e326" providerId="AD" clId="Web-{BC9A74C6-3FB9-4DF7-8128-2A180F31C603}" dt="2021-10-21T05:46:04.615" v="13" actId="20577"/>
          <ac:spMkLst>
            <pc:docMk/>
            <pc:sldMk cId="3338317380" sldId="296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BC9A74C6-3FB9-4DF7-8128-2A180F31C603}" dt="2021-10-21T05:54:43.693" v="19" actId="20577"/>
        <pc:sldMkLst>
          <pc:docMk/>
          <pc:sldMk cId="3455601780" sldId="307"/>
        </pc:sldMkLst>
        <pc:spChg chg="mod">
          <ac:chgData name="RICARDO HUMBERTO SEVILLA AGUILAR" userId="S::rsevilla@cnsf.gob.mx::94c9c77e-ccbf-4b74-aeeb-01ce0f31e326" providerId="AD" clId="Web-{BC9A74C6-3FB9-4DF7-8128-2A180F31C603}" dt="2021-10-21T05:54:43.693" v="19" actId="20577"/>
          <ac:spMkLst>
            <pc:docMk/>
            <pc:sldMk cId="3455601780" sldId="307"/>
            <ac:spMk id="7" creationId="{B0CA970E-796E-4258-8457-D1CEF7B4B866}"/>
          </ac:spMkLst>
        </pc:spChg>
      </pc:sldChg>
    </pc:docChg>
  </pc:docChgLst>
  <pc:docChgLst>
    <pc:chgData name="RICARDO HUMBERTO SEVILLA AGUILAR" userId="S::rsevilla@cnsf.gob.mx::94c9c77e-ccbf-4b74-aeeb-01ce0f31e326" providerId="AD" clId="Web-{D9979239-42D9-41BE-8880-F68D00DBA630}"/>
    <pc:docChg chg="modSld">
      <pc:chgData name="RICARDO HUMBERTO SEVILLA AGUILAR" userId="S::rsevilla@cnsf.gob.mx::94c9c77e-ccbf-4b74-aeeb-01ce0f31e326" providerId="AD" clId="Web-{D9979239-42D9-41BE-8880-F68D00DBA630}" dt="2021-10-20T22:19:16.408" v="23" actId="20577"/>
      <pc:docMkLst>
        <pc:docMk/>
      </pc:docMkLst>
      <pc:sldChg chg="modSp">
        <pc:chgData name="RICARDO HUMBERTO SEVILLA AGUILAR" userId="S::rsevilla@cnsf.gob.mx::94c9c77e-ccbf-4b74-aeeb-01ce0f31e326" providerId="AD" clId="Web-{D9979239-42D9-41BE-8880-F68D00DBA630}" dt="2021-10-20T22:19:16.408" v="23" actId="20577"/>
        <pc:sldMkLst>
          <pc:docMk/>
          <pc:sldMk cId="2556394213" sldId="283"/>
        </pc:sldMkLst>
        <pc:spChg chg="mod">
          <ac:chgData name="RICARDO HUMBERTO SEVILLA AGUILAR" userId="S::rsevilla@cnsf.gob.mx::94c9c77e-ccbf-4b74-aeeb-01ce0f31e326" providerId="AD" clId="Web-{D9979239-42D9-41BE-8880-F68D00DBA630}" dt="2021-10-20T22:19:16.408" v="23" actId="20577"/>
          <ac:spMkLst>
            <pc:docMk/>
            <pc:sldMk cId="2556394213" sldId="283"/>
            <ac:spMk id="7" creationId="{B0CA970E-796E-4258-8457-D1CEF7B4B866}"/>
          </ac:spMkLst>
        </pc:spChg>
      </pc:sldChg>
      <pc:sldChg chg="modSp">
        <pc:chgData name="RICARDO HUMBERTO SEVILLA AGUILAR" userId="S::rsevilla@cnsf.gob.mx::94c9c77e-ccbf-4b74-aeeb-01ce0f31e326" providerId="AD" clId="Web-{D9979239-42D9-41BE-8880-F68D00DBA630}" dt="2021-10-20T22:18:12.406" v="1" actId="20577"/>
        <pc:sldMkLst>
          <pc:docMk/>
          <pc:sldMk cId="2736566584" sldId="287"/>
        </pc:sldMkLst>
        <pc:spChg chg="mod">
          <ac:chgData name="RICARDO HUMBERTO SEVILLA AGUILAR" userId="S::rsevilla@cnsf.gob.mx::94c9c77e-ccbf-4b74-aeeb-01ce0f31e326" providerId="AD" clId="Web-{D9979239-42D9-41BE-8880-F68D00DBA630}" dt="2021-10-20T22:18:12.406" v="1" actId="20577"/>
          <ac:spMkLst>
            <pc:docMk/>
            <pc:sldMk cId="2736566584" sldId="287"/>
            <ac:spMk id="7" creationId="{B0CA970E-796E-4258-8457-D1CEF7B4B8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20/10/2021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20/10/2021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8218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209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313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986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597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8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27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357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721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78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5663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8922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516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564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00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59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486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768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4328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887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81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757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770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6511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894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6140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4315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684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3236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668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4935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236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559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007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74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82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29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67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Mes</a:t>
            </a:r>
            <a:br>
              <a:rPr lang="es-ES" noProof="0" dirty="0"/>
            </a:br>
            <a:r>
              <a:rPr lang="es-ES" noProof="0" dirty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Marcador de texto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Sergio Valladares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678 555-0128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BERGQVIST@EXAMPLE.COM</a:t>
            </a:r>
          </a:p>
        </p:txBody>
      </p:sp>
      <p:sp>
        <p:nvSpPr>
          <p:cNvPr id="3" name="Gráfico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59200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CON GRÁFICO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30 %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25 %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33" name="Marcador de texto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20 %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5 %</a:t>
            </a:r>
          </a:p>
        </p:txBody>
      </p:sp>
      <p:sp>
        <p:nvSpPr>
          <p:cNvPr id="39" name="Marcador de texto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19" name="Marcador de posición de gráfico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672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3" name="Gráfico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abla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grpSp>
        <p:nvGrpSpPr>
          <p:cNvPr id="45" name="Gráfico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3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DE TABLA</a:t>
            </a:r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ción de imagen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IMAGEN GRANDE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Gráfico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ovosite.susep.gov.br/noticias/susep-aprova-avancos-nos-seguros-de-danos-massificados-e-grandes-risco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umentacionhoy.com/contents/blog/2019-04-17/conjunto-de-datos-abiertos-y-reutilizables-de-la-b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afindemes.republica.com/finanzas/seguro-hogar/guia-para-aprovechar-mejor-tu-seguro-de-hogar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kikka-roja.blogspot.com/2008/10/incendio-en-california-foto-de-satelit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afindemes.republica.com/finanzas/seguro-hogar/guia-para-aprovechar-mejor-tu-seguro-de-hogar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laclasedeoscarboluda.blogspot.com/2015/03/el-transbordo-de-mis-mercancias-en-el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ommons.wikimedia.org/wiki/File:Ingrid_Sept_13_2013_1715Z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abcfinanzas.com/finanzas-personales/poliza-de-seguro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afindemes.republica.com/finanzas/seguro-hogar/guia-para-aprovechar-mejor-tu-seguro-de-hogar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umentacionhoy.com/contents/blog/2019-04-17/conjunto-de-datos-abiertos-y-reutilizables-de-la-bn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inuxdufs.blogspot.com/2019/01/eliminar-archivos-duplicados-con-fslint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afindemes.republica.com/finanzas/seguro-hogar/guia-para-aprovechar-mejor-tu-seguro-de-hoga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laclasedeoscarboluda.blogspot.com/2015/03/el-transbordo-de-mis-mercancias-en-e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Diagrama&#10;&#10;Descripción generada automáticamente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146" r="22423" b="-1"/>
          <a:stretch/>
        </p:blipFill>
        <p:spPr>
          <a:xfrm>
            <a:off x="5771770" y="1483675"/>
            <a:ext cx="6421408" cy="3438427"/>
          </a:xfr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93" y="2401985"/>
            <a:ext cx="4503295" cy="3438427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s-ES" sz="4400" dirty="0"/>
              <a:t>Taller sobre el Manual del Sistema Estadístico de los Seguros de Daños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B2D5B24-3BC1-4293-9567-7F7D917A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noProof="0" smtClean="0"/>
              <a:pPr rtl="0">
                <a:spcAft>
                  <a:spcPts val="600"/>
                </a:spcAft>
              </a:pPr>
              <a:t>1</a:t>
            </a:fld>
            <a:endParaRPr lang="es-ES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643" y="1265674"/>
            <a:ext cx="4565650" cy="71596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2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000" noProof="1">
                <a:solidFill>
                  <a:schemeClr val="tx1"/>
                </a:solidFill>
              </a:rPr>
              <a:t>Se debe reportar la parte proporcional de la prima emitida que corresponde al periodo transcurrido a la fecha de cierre del ejercicio.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la moneda es nacional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0.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10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8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rtlCol="0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Póliza, ubicación o inciso vigente (clave 01) y el año fecha de emisión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año de reporte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menor</a:t>
            </a:r>
            <a:r>
              <a:rPr lang="es-ES" sz="2000" noProof="1">
                <a:solidFill>
                  <a:schemeClr val="tx1"/>
                </a:solidFill>
              </a:rPr>
              <a:t> a la prima emitida.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11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44ED96F-EB5D-4803-AD45-F2038845D707}"/>
              </a:ext>
            </a:extLst>
          </p:cNvPr>
          <p:cNvCxnSpPr>
            <a:cxnSpLocks/>
          </p:cNvCxnSpPr>
          <p:nvPr/>
        </p:nvCxnSpPr>
        <p:spPr>
          <a:xfrm>
            <a:off x="3680340" y="4418162"/>
            <a:ext cx="5378115" cy="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A18D891-AE06-4491-A688-1876DB80C7E7}"/>
              </a:ext>
            </a:extLst>
          </p:cNvPr>
          <p:cNvCxnSpPr>
            <a:cxnSpLocks/>
          </p:cNvCxnSpPr>
          <p:nvPr/>
        </p:nvCxnSpPr>
        <p:spPr>
          <a:xfrm>
            <a:off x="5326070" y="4142510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27E3FEA-7759-4E21-A673-199526296373}"/>
              </a:ext>
            </a:extLst>
          </p:cNvPr>
          <p:cNvSpPr txBox="1"/>
          <p:nvPr/>
        </p:nvSpPr>
        <p:spPr>
          <a:xfrm>
            <a:off x="5304602" y="4605437"/>
            <a:ext cx="144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DFE3205-A44F-4483-9417-6511FC0F0365}"/>
              </a:ext>
            </a:extLst>
          </p:cNvPr>
          <p:cNvSpPr txBox="1"/>
          <p:nvPr/>
        </p:nvSpPr>
        <p:spPr>
          <a:xfrm>
            <a:off x="4319973" y="450463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EEB3C59-974D-4ECA-A12A-DBEC1041FD62}"/>
              </a:ext>
            </a:extLst>
          </p:cNvPr>
          <p:cNvSpPr txBox="1"/>
          <p:nvPr/>
        </p:nvSpPr>
        <p:spPr>
          <a:xfrm>
            <a:off x="2922349" y="4607507"/>
            <a:ext cx="1239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Marzo 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0974124-2422-4A1F-BDEA-511FB899066E}"/>
              </a:ext>
            </a:extLst>
          </p:cNvPr>
          <p:cNvSpPr txBox="1"/>
          <p:nvPr/>
        </p:nvSpPr>
        <p:spPr>
          <a:xfrm>
            <a:off x="3081125" y="4045591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Inicio de vigencia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BECC339-F6EC-4293-971C-BBDC003C046F}"/>
              </a:ext>
            </a:extLst>
          </p:cNvPr>
          <p:cNvSpPr txBox="1"/>
          <p:nvPr/>
        </p:nvSpPr>
        <p:spPr>
          <a:xfrm>
            <a:off x="7969790" y="392143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 de vigencia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312282B-757A-45CA-9E19-786939BBA1F3}"/>
              </a:ext>
            </a:extLst>
          </p:cNvPr>
          <p:cNvCxnSpPr>
            <a:cxnSpLocks/>
          </p:cNvCxnSpPr>
          <p:nvPr/>
        </p:nvCxnSpPr>
        <p:spPr>
          <a:xfrm>
            <a:off x="6657566" y="4214699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BB8A509-3C5F-4D07-9505-45A0E35C0C34}"/>
              </a:ext>
            </a:extLst>
          </p:cNvPr>
          <p:cNvCxnSpPr>
            <a:cxnSpLocks/>
          </p:cNvCxnSpPr>
          <p:nvPr/>
        </p:nvCxnSpPr>
        <p:spPr>
          <a:xfrm>
            <a:off x="4042702" y="4074329"/>
            <a:ext cx="0" cy="621633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6E28AD-CC14-40DE-9BD1-4D25F2679311}"/>
              </a:ext>
            </a:extLst>
          </p:cNvPr>
          <p:cNvSpPr txBox="1"/>
          <p:nvPr/>
        </p:nvSpPr>
        <p:spPr>
          <a:xfrm>
            <a:off x="3353332" y="4889486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$0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DCB08D5-27C0-4E10-98F5-9F314ABE936A}"/>
              </a:ext>
            </a:extLst>
          </p:cNvPr>
          <p:cNvCxnSpPr>
            <a:cxnSpLocks/>
          </p:cNvCxnSpPr>
          <p:nvPr/>
        </p:nvCxnSpPr>
        <p:spPr>
          <a:xfrm>
            <a:off x="7656186" y="4162562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0F71EB8-E680-44B1-B870-882AFA858A7D}"/>
              </a:ext>
            </a:extLst>
          </p:cNvPr>
          <p:cNvSpPr txBox="1"/>
          <p:nvPr/>
        </p:nvSpPr>
        <p:spPr>
          <a:xfrm>
            <a:off x="7610656" y="4649551"/>
            <a:ext cx="144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Marzo 2022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4BEEE2C-B58B-4A59-B805-252CE89BA0B2}"/>
              </a:ext>
            </a:extLst>
          </p:cNvPr>
          <p:cNvCxnSpPr>
            <a:cxnSpLocks/>
          </p:cNvCxnSpPr>
          <p:nvPr/>
        </p:nvCxnSpPr>
        <p:spPr>
          <a:xfrm>
            <a:off x="8831272" y="4114435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45855D6-62ED-4598-982F-5942AE983CCF}"/>
              </a:ext>
            </a:extLst>
          </p:cNvPr>
          <p:cNvSpPr txBox="1"/>
          <p:nvPr/>
        </p:nvSpPr>
        <p:spPr>
          <a:xfrm>
            <a:off x="5541221" y="4857462"/>
            <a:ext cx="109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$30,137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253F782-48F2-4825-A41A-A62ACB9A4870}"/>
              </a:ext>
            </a:extLst>
          </p:cNvPr>
          <p:cNvSpPr/>
          <p:nvPr/>
        </p:nvSpPr>
        <p:spPr>
          <a:xfrm>
            <a:off x="5424917" y="3827607"/>
            <a:ext cx="1275348" cy="210760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BC8123-39AE-4F7D-9D53-71C6416D1BF4}"/>
              </a:ext>
            </a:extLst>
          </p:cNvPr>
          <p:cNvSpPr txBox="1"/>
          <p:nvPr/>
        </p:nvSpPr>
        <p:spPr>
          <a:xfrm>
            <a:off x="5650283" y="3814188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Póliza en vigor</a:t>
            </a:r>
          </a:p>
        </p:txBody>
      </p:sp>
    </p:spTree>
    <p:extLst>
      <p:ext uri="{BB962C8B-B14F-4D97-AF65-F5344CB8AC3E}">
        <p14:creationId xmlns:p14="http://schemas.microsoft.com/office/powerpoint/2010/main" val="41597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rtlCol="0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Póliza, ubicación o inciso vencido (clave 05)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prima emitida. (Nota: Sumar la prima emitida de años anteriores)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Póliza, ubicación o inciso vencido (clave 05)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la prima emitida.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12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B2478A7-747A-4C70-A52B-4A9CD3A95B5C}"/>
              </a:ext>
            </a:extLst>
          </p:cNvPr>
          <p:cNvCxnSpPr>
            <a:cxnSpLocks/>
          </p:cNvCxnSpPr>
          <p:nvPr/>
        </p:nvCxnSpPr>
        <p:spPr>
          <a:xfrm>
            <a:off x="3856121" y="5369287"/>
            <a:ext cx="5378115" cy="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35A4CBD-336B-4D05-9217-510898EA0CF4}"/>
              </a:ext>
            </a:extLst>
          </p:cNvPr>
          <p:cNvCxnSpPr>
            <a:cxnSpLocks/>
          </p:cNvCxnSpPr>
          <p:nvPr/>
        </p:nvCxnSpPr>
        <p:spPr>
          <a:xfrm>
            <a:off x="5501851" y="5004339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EA94A4-F564-49F0-BE26-8F24F72C8DD5}"/>
              </a:ext>
            </a:extLst>
          </p:cNvPr>
          <p:cNvSpPr txBox="1"/>
          <p:nvPr/>
        </p:nvSpPr>
        <p:spPr>
          <a:xfrm>
            <a:off x="5492289" y="5502985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27CD17-5F04-4FB7-8DEC-BE19C3F95FD2}"/>
              </a:ext>
            </a:extLst>
          </p:cNvPr>
          <p:cNvSpPr txBox="1"/>
          <p:nvPr/>
        </p:nvSpPr>
        <p:spPr>
          <a:xfrm>
            <a:off x="4586882" y="5416857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B31E89-EB5C-459F-ADD6-08AF8F5924A7}"/>
              </a:ext>
            </a:extLst>
          </p:cNvPr>
          <p:cNvSpPr txBox="1"/>
          <p:nvPr/>
        </p:nvSpPr>
        <p:spPr>
          <a:xfrm>
            <a:off x="3148257" y="5086353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Marzo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1522CB-4C11-43A9-B3B5-81CC876FE3C1}"/>
              </a:ext>
            </a:extLst>
          </p:cNvPr>
          <p:cNvSpPr txBox="1"/>
          <p:nvPr/>
        </p:nvSpPr>
        <p:spPr>
          <a:xfrm>
            <a:off x="4362867" y="4858997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 de vigencia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CAA60DE-81DB-4B7B-BF17-A9215584F239}"/>
              </a:ext>
            </a:extLst>
          </p:cNvPr>
          <p:cNvCxnSpPr>
            <a:cxnSpLocks/>
          </p:cNvCxnSpPr>
          <p:nvPr/>
        </p:nvCxnSpPr>
        <p:spPr>
          <a:xfrm>
            <a:off x="6833347" y="5028903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1BBA337-2F8F-498A-AD3B-3489549D8162}"/>
              </a:ext>
            </a:extLst>
          </p:cNvPr>
          <p:cNvCxnSpPr>
            <a:cxnSpLocks/>
          </p:cNvCxnSpPr>
          <p:nvPr/>
        </p:nvCxnSpPr>
        <p:spPr>
          <a:xfrm>
            <a:off x="4218483" y="4954017"/>
            <a:ext cx="0" cy="621633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B3D16F-0076-40E5-A666-656DAC4BDE78}"/>
              </a:ext>
            </a:extLst>
          </p:cNvPr>
          <p:cNvSpPr txBox="1"/>
          <p:nvPr/>
        </p:nvSpPr>
        <p:spPr>
          <a:xfrm>
            <a:off x="3498516" y="5779623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$0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1D342C9-716A-47C9-A5A0-12FE96A34EBD}"/>
              </a:ext>
            </a:extLst>
          </p:cNvPr>
          <p:cNvCxnSpPr>
            <a:cxnSpLocks/>
          </p:cNvCxnSpPr>
          <p:nvPr/>
        </p:nvCxnSpPr>
        <p:spPr>
          <a:xfrm>
            <a:off x="7867686" y="4952953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1E2A0F-18CF-4C14-A364-84250C8A296A}"/>
              </a:ext>
            </a:extLst>
          </p:cNvPr>
          <p:cNvSpPr txBox="1"/>
          <p:nvPr/>
        </p:nvSpPr>
        <p:spPr>
          <a:xfrm>
            <a:off x="7718130" y="5074922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2021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59BAE6D-DD14-47CC-9587-87D35D9ADBA3}"/>
              </a:ext>
            </a:extLst>
          </p:cNvPr>
          <p:cNvCxnSpPr>
            <a:cxnSpLocks/>
          </p:cNvCxnSpPr>
          <p:nvPr/>
        </p:nvCxnSpPr>
        <p:spPr>
          <a:xfrm>
            <a:off x="9054678" y="4821483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CCA6448-C0D2-460B-8D24-96B2A0440752}"/>
              </a:ext>
            </a:extLst>
          </p:cNvPr>
          <p:cNvSpPr txBox="1"/>
          <p:nvPr/>
        </p:nvSpPr>
        <p:spPr>
          <a:xfrm>
            <a:off x="7918781" y="5465300"/>
            <a:ext cx="109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$40,000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D25C7D5-A481-4A02-B427-7008B88758B6}"/>
              </a:ext>
            </a:extLst>
          </p:cNvPr>
          <p:cNvSpPr/>
          <p:nvPr/>
        </p:nvSpPr>
        <p:spPr>
          <a:xfrm>
            <a:off x="7862508" y="4570195"/>
            <a:ext cx="1191253" cy="196490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B65D9E6-0B71-4C18-A4F8-7E79FB01BA34}"/>
              </a:ext>
            </a:extLst>
          </p:cNvPr>
          <p:cNvSpPr txBox="1"/>
          <p:nvPr/>
        </p:nvSpPr>
        <p:spPr>
          <a:xfrm>
            <a:off x="8009984" y="4647921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Expirada o terminada</a:t>
            </a:r>
          </a:p>
        </p:txBody>
      </p:sp>
    </p:spTree>
    <p:extLst>
      <p:ext uri="{BB962C8B-B14F-4D97-AF65-F5344CB8AC3E}">
        <p14:creationId xmlns:p14="http://schemas.microsoft.com/office/powerpoint/2010/main" val="57569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 Cancelada durante la Vigencia (clave 04 y 08), la Fecha de Emisión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al Año de Reporte y la Moneda es nacional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la prima emitida.</a:t>
            </a:r>
          </a:p>
          <a:p>
            <a:pPr marL="179705" indent="-179705" rtl="0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13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BE132CA-CA4E-47CF-AAD5-70E79937C1C3}"/>
              </a:ext>
            </a:extLst>
          </p:cNvPr>
          <p:cNvCxnSpPr>
            <a:cxnSpLocks/>
          </p:cNvCxnSpPr>
          <p:nvPr/>
        </p:nvCxnSpPr>
        <p:spPr>
          <a:xfrm>
            <a:off x="3170139" y="4537642"/>
            <a:ext cx="5851721" cy="19871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6FCDB0D-45C5-420B-A70B-1301346144C9}"/>
              </a:ext>
            </a:extLst>
          </p:cNvPr>
          <p:cNvCxnSpPr>
            <a:cxnSpLocks/>
          </p:cNvCxnSpPr>
          <p:nvPr/>
        </p:nvCxnSpPr>
        <p:spPr>
          <a:xfrm>
            <a:off x="4815869" y="4261990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B1CBD7-8CEF-4F6B-9B93-A17F8C6E388D}"/>
              </a:ext>
            </a:extLst>
          </p:cNvPr>
          <p:cNvSpPr txBox="1"/>
          <p:nvPr/>
        </p:nvSpPr>
        <p:spPr>
          <a:xfrm>
            <a:off x="4782370" y="4700854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Septiembre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1829E6-DF3E-46F2-9C7A-DE9972746AF7}"/>
              </a:ext>
            </a:extLst>
          </p:cNvPr>
          <p:cNvSpPr txBox="1"/>
          <p:nvPr/>
        </p:nvSpPr>
        <p:spPr>
          <a:xfrm>
            <a:off x="3914547" y="4595536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8EB79-50F9-45F3-A2E3-0136A1934366}"/>
              </a:ext>
            </a:extLst>
          </p:cNvPr>
          <p:cNvSpPr txBox="1"/>
          <p:nvPr/>
        </p:nvSpPr>
        <p:spPr>
          <a:xfrm>
            <a:off x="2591903" y="4633962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Marzo 2021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1FE55C-7B87-47A5-9231-2712885E9C86}"/>
              </a:ext>
            </a:extLst>
          </p:cNvPr>
          <p:cNvSpPr txBox="1"/>
          <p:nvPr/>
        </p:nvSpPr>
        <p:spPr>
          <a:xfrm>
            <a:off x="2854339" y="4102058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Inicio de vigencia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AF2A16-95DA-4A1E-84D6-4B3C2C22E10F}"/>
              </a:ext>
            </a:extLst>
          </p:cNvPr>
          <p:cNvSpPr txBox="1"/>
          <p:nvPr/>
        </p:nvSpPr>
        <p:spPr>
          <a:xfrm>
            <a:off x="8395725" y="3821631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 de vigencia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3948157-2AE5-447D-B0E6-BC41FB4E0514}"/>
              </a:ext>
            </a:extLst>
          </p:cNvPr>
          <p:cNvCxnSpPr>
            <a:cxnSpLocks/>
          </p:cNvCxnSpPr>
          <p:nvPr/>
        </p:nvCxnSpPr>
        <p:spPr>
          <a:xfrm>
            <a:off x="6147365" y="4334179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07C94B1-F981-4D3A-8BC3-65528FA3F5C0}"/>
              </a:ext>
            </a:extLst>
          </p:cNvPr>
          <p:cNvCxnSpPr>
            <a:cxnSpLocks/>
          </p:cNvCxnSpPr>
          <p:nvPr/>
        </p:nvCxnSpPr>
        <p:spPr>
          <a:xfrm>
            <a:off x="3723570" y="4234753"/>
            <a:ext cx="0" cy="621633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8F1207-C3B0-45D5-9B99-F381A08031C5}"/>
              </a:ext>
            </a:extLst>
          </p:cNvPr>
          <p:cNvSpPr txBox="1"/>
          <p:nvPr/>
        </p:nvSpPr>
        <p:spPr>
          <a:xfrm>
            <a:off x="2907830" y="5091246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8D28E8B-AFDB-4EA5-8BDA-B09057DF1320}"/>
              </a:ext>
            </a:extLst>
          </p:cNvPr>
          <p:cNvCxnSpPr>
            <a:cxnSpLocks/>
          </p:cNvCxnSpPr>
          <p:nvPr/>
        </p:nvCxnSpPr>
        <p:spPr>
          <a:xfrm>
            <a:off x="7145985" y="4282042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414E0A-A32F-4862-AE82-9BEFC0E89937}"/>
              </a:ext>
            </a:extLst>
          </p:cNvPr>
          <p:cNvSpPr txBox="1"/>
          <p:nvPr/>
        </p:nvSpPr>
        <p:spPr>
          <a:xfrm>
            <a:off x="7100455" y="476903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2021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89C4BE5-FA21-4047-9E3F-DB6A70192940}"/>
              </a:ext>
            </a:extLst>
          </p:cNvPr>
          <p:cNvCxnSpPr>
            <a:cxnSpLocks/>
          </p:cNvCxnSpPr>
          <p:nvPr/>
        </p:nvCxnSpPr>
        <p:spPr>
          <a:xfrm>
            <a:off x="8321071" y="4233915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B32AD8-7004-464B-B465-F5A6A95ECF22}"/>
              </a:ext>
            </a:extLst>
          </p:cNvPr>
          <p:cNvSpPr txBox="1"/>
          <p:nvPr/>
        </p:nvSpPr>
        <p:spPr>
          <a:xfrm>
            <a:off x="7270058" y="5014977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$20,164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$ 20,164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8D348F9-F32C-49C0-8D15-45421C1055D2}"/>
              </a:ext>
            </a:extLst>
          </p:cNvPr>
          <p:cNvSpPr/>
          <p:nvPr/>
        </p:nvSpPr>
        <p:spPr>
          <a:xfrm>
            <a:off x="7200716" y="3997051"/>
            <a:ext cx="1275348" cy="209373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A1F86A-E2A5-46BA-8BCD-DDCBC01D8CC7}"/>
              </a:ext>
            </a:extLst>
          </p:cNvPr>
          <p:cNvSpPr txBox="1"/>
          <p:nvPr/>
        </p:nvSpPr>
        <p:spPr>
          <a:xfrm>
            <a:off x="5037232" y="4010127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Cancelación a prorrata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1A2AB53-25E9-49D4-AB72-CF03F4215A60}"/>
              </a:ext>
            </a:extLst>
          </p:cNvPr>
          <p:cNvCxnSpPr>
            <a:cxnSpLocks/>
          </p:cNvCxnSpPr>
          <p:nvPr/>
        </p:nvCxnSpPr>
        <p:spPr>
          <a:xfrm>
            <a:off x="9030934" y="4282043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FD88825-7BE5-4336-8A44-2F7A81DE42F8}"/>
              </a:ext>
            </a:extLst>
          </p:cNvPr>
          <p:cNvSpPr txBox="1"/>
          <p:nvPr/>
        </p:nvSpPr>
        <p:spPr>
          <a:xfrm>
            <a:off x="7276528" y="3992920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Cancelación a prorrata</a:t>
            </a:r>
          </a:p>
        </p:txBody>
      </p:sp>
    </p:spTree>
    <p:extLst>
      <p:ext uri="{BB962C8B-B14F-4D97-AF65-F5344CB8AC3E}">
        <p14:creationId xmlns:p14="http://schemas.microsoft.com/office/powerpoint/2010/main" val="93229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Cancelada durante la Vigencia (clave 04 y 08) y la Fecha de Emisión es menor al Año de reporte 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la prima emitida.</a:t>
            </a:r>
          </a:p>
          <a:p>
            <a:pPr marL="179705" indent="-179705" rtl="0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14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729D659-0F35-4F36-85E7-FF6872ACC05D}"/>
              </a:ext>
            </a:extLst>
          </p:cNvPr>
          <p:cNvCxnSpPr>
            <a:cxnSpLocks/>
          </p:cNvCxnSpPr>
          <p:nvPr/>
        </p:nvCxnSpPr>
        <p:spPr>
          <a:xfrm>
            <a:off x="3399309" y="4706173"/>
            <a:ext cx="5851721" cy="19871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BCA63F4-ACEB-4A69-9955-15CD836814C0}"/>
              </a:ext>
            </a:extLst>
          </p:cNvPr>
          <p:cNvCxnSpPr>
            <a:cxnSpLocks/>
          </p:cNvCxnSpPr>
          <p:nvPr/>
        </p:nvCxnSpPr>
        <p:spPr>
          <a:xfrm>
            <a:off x="5045039" y="4430521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6702D4-6575-4B93-94A5-40CD83E66B43}"/>
              </a:ext>
            </a:extLst>
          </p:cNvPr>
          <p:cNvSpPr txBox="1"/>
          <p:nvPr/>
        </p:nvSpPr>
        <p:spPr>
          <a:xfrm>
            <a:off x="5011540" y="4869385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Septiembre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36E5FC-099F-4DCE-A375-C550793A76D9}"/>
              </a:ext>
            </a:extLst>
          </p:cNvPr>
          <p:cNvSpPr txBox="1"/>
          <p:nvPr/>
        </p:nvSpPr>
        <p:spPr>
          <a:xfrm>
            <a:off x="4143717" y="4764067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6BA5A8-DF66-455F-B3C7-2D5C4471FD20}"/>
              </a:ext>
            </a:extLst>
          </p:cNvPr>
          <p:cNvSpPr txBox="1"/>
          <p:nvPr/>
        </p:nvSpPr>
        <p:spPr>
          <a:xfrm>
            <a:off x="2821073" y="4829789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Marzo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1FC244-8D7E-455F-8E82-1ACB69E5CB35}"/>
              </a:ext>
            </a:extLst>
          </p:cNvPr>
          <p:cNvSpPr txBox="1"/>
          <p:nvPr/>
        </p:nvSpPr>
        <p:spPr>
          <a:xfrm>
            <a:off x="3086480" y="4280936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Inicio de vigencia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980511-3CA2-411B-82E7-2D0ED3DEF88C}"/>
              </a:ext>
            </a:extLst>
          </p:cNvPr>
          <p:cNvSpPr txBox="1"/>
          <p:nvPr/>
        </p:nvSpPr>
        <p:spPr>
          <a:xfrm>
            <a:off x="8624895" y="3990162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 de vigencia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BBA8B4C-CB21-44EB-819C-01EC7CF51A69}"/>
              </a:ext>
            </a:extLst>
          </p:cNvPr>
          <p:cNvCxnSpPr>
            <a:cxnSpLocks/>
          </p:cNvCxnSpPr>
          <p:nvPr/>
        </p:nvCxnSpPr>
        <p:spPr>
          <a:xfrm>
            <a:off x="6376535" y="4502710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0EDD388-75A1-4685-BDD2-7E9A1C4BC30D}"/>
              </a:ext>
            </a:extLst>
          </p:cNvPr>
          <p:cNvCxnSpPr>
            <a:cxnSpLocks/>
          </p:cNvCxnSpPr>
          <p:nvPr/>
        </p:nvCxnSpPr>
        <p:spPr>
          <a:xfrm>
            <a:off x="3966388" y="4389636"/>
            <a:ext cx="0" cy="621633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4B21E2-14D2-4C7F-8570-3ADDF41DAE05}"/>
              </a:ext>
            </a:extLst>
          </p:cNvPr>
          <p:cNvSpPr txBox="1"/>
          <p:nvPr/>
        </p:nvSpPr>
        <p:spPr>
          <a:xfrm>
            <a:off x="3246182" y="5205186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7BD50B5-81ED-4882-BD4C-E285FE2E15C7}"/>
              </a:ext>
            </a:extLst>
          </p:cNvPr>
          <p:cNvCxnSpPr>
            <a:cxnSpLocks/>
          </p:cNvCxnSpPr>
          <p:nvPr/>
        </p:nvCxnSpPr>
        <p:spPr>
          <a:xfrm>
            <a:off x="7375155" y="4450573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F02AD1C-B4E1-492B-962D-5AFF56A5EE09}"/>
              </a:ext>
            </a:extLst>
          </p:cNvPr>
          <p:cNvSpPr txBox="1"/>
          <p:nvPr/>
        </p:nvSpPr>
        <p:spPr>
          <a:xfrm>
            <a:off x="7329625" y="4937562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2021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077A119-A1FE-43CC-824A-ECEF69F04A1A}"/>
              </a:ext>
            </a:extLst>
          </p:cNvPr>
          <p:cNvCxnSpPr>
            <a:cxnSpLocks/>
          </p:cNvCxnSpPr>
          <p:nvPr/>
        </p:nvCxnSpPr>
        <p:spPr>
          <a:xfrm>
            <a:off x="8550241" y="4402446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2F56E8-B346-4F35-A4A6-0551598463CF}"/>
              </a:ext>
            </a:extLst>
          </p:cNvPr>
          <p:cNvSpPr txBox="1"/>
          <p:nvPr/>
        </p:nvSpPr>
        <p:spPr>
          <a:xfrm>
            <a:off x="7499228" y="5183508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</a:t>
            </a:r>
            <a:r>
              <a:rPr lang="es-MX" sz="1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-$19,836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$ 20,164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9DCA8AF-E6A5-4DB7-8384-FE79E1A9BD6F}"/>
              </a:ext>
            </a:extLst>
          </p:cNvPr>
          <p:cNvSpPr/>
          <p:nvPr/>
        </p:nvSpPr>
        <p:spPr>
          <a:xfrm>
            <a:off x="7429886" y="4060888"/>
            <a:ext cx="1275348" cy="219843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4195AA1-D5E3-41D1-9B0D-B09B16F75392}"/>
              </a:ext>
            </a:extLst>
          </p:cNvPr>
          <p:cNvSpPr txBox="1"/>
          <p:nvPr/>
        </p:nvSpPr>
        <p:spPr>
          <a:xfrm>
            <a:off x="5303272" y="4112290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Cancelación a prorrata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5DB723C-2DE5-4B51-BBEF-696133D9507C}"/>
              </a:ext>
            </a:extLst>
          </p:cNvPr>
          <p:cNvCxnSpPr>
            <a:cxnSpLocks/>
          </p:cNvCxnSpPr>
          <p:nvPr/>
        </p:nvCxnSpPr>
        <p:spPr>
          <a:xfrm>
            <a:off x="9260104" y="4450574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A32A2E-30E3-4D8C-97BC-1791AFB8210E}"/>
              </a:ext>
            </a:extLst>
          </p:cNvPr>
          <p:cNvSpPr txBox="1"/>
          <p:nvPr/>
        </p:nvSpPr>
        <p:spPr>
          <a:xfrm>
            <a:off x="7552402" y="4082793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Cancelación a prorrata</a:t>
            </a:r>
          </a:p>
        </p:txBody>
      </p:sp>
    </p:spTree>
    <p:extLst>
      <p:ext uri="{BB962C8B-B14F-4D97-AF65-F5344CB8AC3E}">
        <p14:creationId xmlns:p14="http://schemas.microsoft.com/office/powerpoint/2010/main" val="123072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 Cancelada desde Origen (clave 03 o 07) y la moneda es nacional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 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prima emitida.</a:t>
            </a:r>
          </a:p>
          <a:p>
            <a:pPr marL="179705" indent="-179705" rtl="0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15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5C4E20-EE29-4DCC-A318-80A243BC726D}"/>
              </a:ext>
            </a:extLst>
          </p:cNvPr>
          <p:cNvCxnSpPr>
            <a:cxnSpLocks/>
          </p:cNvCxnSpPr>
          <p:nvPr/>
        </p:nvCxnSpPr>
        <p:spPr>
          <a:xfrm>
            <a:off x="3170139" y="4628797"/>
            <a:ext cx="5851721" cy="19871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D5DE35B-60E4-4B22-ADD9-1E6AA74B8CA4}"/>
              </a:ext>
            </a:extLst>
          </p:cNvPr>
          <p:cNvCxnSpPr>
            <a:cxnSpLocks/>
          </p:cNvCxnSpPr>
          <p:nvPr/>
        </p:nvCxnSpPr>
        <p:spPr>
          <a:xfrm>
            <a:off x="4815869" y="4353145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E080EB-A5E7-46B1-A5E1-95FB1D6704B8}"/>
              </a:ext>
            </a:extLst>
          </p:cNvPr>
          <p:cNvSpPr txBox="1"/>
          <p:nvPr/>
        </p:nvSpPr>
        <p:spPr>
          <a:xfrm>
            <a:off x="4782370" y="4792009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Septiembre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83636C-0306-4FA0-9D56-15810FE66FF4}"/>
              </a:ext>
            </a:extLst>
          </p:cNvPr>
          <p:cNvSpPr txBox="1"/>
          <p:nvPr/>
        </p:nvSpPr>
        <p:spPr>
          <a:xfrm>
            <a:off x="3914547" y="468669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0CC9EE-EF86-4384-BDB1-57E7274F48A4}"/>
              </a:ext>
            </a:extLst>
          </p:cNvPr>
          <p:cNvSpPr txBox="1"/>
          <p:nvPr/>
        </p:nvSpPr>
        <p:spPr>
          <a:xfrm>
            <a:off x="2673790" y="4738765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Marzo 2021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216B39-FB43-41ED-BC61-F01C03BF7C2A}"/>
              </a:ext>
            </a:extLst>
          </p:cNvPr>
          <p:cNvSpPr txBox="1"/>
          <p:nvPr/>
        </p:nvSpPr>
        <p:spPr>
          <a:xfrm>
            <a:off x="2915203" y="415964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Inicio de vigencia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D774E4-A1B3-46AB-9BB2-E99C401DBA52}"/>
              </a:ext>
            </a:extLst>
          </p:cNvPr>
          <p:cNvSpPr txBox="1"/>
          <p:nvPr/>
        </p:nvSpPr>
        <p:spPr>
          <a:xfrm>
            <a:off x="8395725" y="391278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 de vigencia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AD2530C-E6F8-461D-84E6-1D99BF5C22F6}"/>
              </a:ext>
            </a:extLst>
          </p:cNvPr>
          <p:cNvCxnSpPr>
            <a:cxnSpLocks/>
          </p:cNvCxnSpPr>
          <p:nvPr/>
        </p:nvCxnSpPr>
        <p:spPr>
          <a:xfrm>
            <a:off x="6147365" y="4425334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CA4D3EB-9DE8-4C2E-A27C-3B7D9DE253D4}"/>
              </a:ext>
            </a:extLst>
          </p:cNvPr>
          <p:cNvCxnSpPr>
            <a:cxnSpLocks/>
          </p:cNvCxnSpPr>
          <p:nvPr/>
        </p:nvCxnSpPr>
        <p:spPr>
          <a:xfrm>
            <a:off x="3750866" y="4339555"/>
            <a:ext cx="0" cy="621633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38AF559-A3CE-43A3-8A52-7FC1E9E7A2CD}"/>
              </a:ext>
            </a:extLst>
          </p:cNvPr>
          <p:cNvSpPr txBox="1"/>
          <p:nvPr/>
        </p:nvSpPr>
        <p:spPr>
          <a:xfrm>
            <a:off x="2948773" y="5127811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DEA70C2B-1B60-4599-B693-CAE22F0455D4}"/>
              </a:ext>
            </a:extLst>
          </p:cNvPr>
          <p:cNvCxnSpPr>
            <a:cxnSpLocks/>
          </p:cNvCxnSpPr>
          <p:nvPr/>
        </p:nvCxnSpPr>
        <p:spPr>
          <a:xfrm>
            <a:off x="7145985" y="4373197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D647B2-4F96-4A45-9A72-1D38A79C0E36}"/>
              </a:ext>
            </a:extLst>
          </p:cNvPr>
          <p:cNvSpPr txBox="1"/>
          <p:nvPr/>
        </p:nvSpPr>
        <p:spPr>
          <a:xfrm>
            <a:off x="7100455" y="486018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2021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3220B7A-4EBF-43DA-8ACA-C05119EDAD38}"/>
              </a:ext>
            </a:extLst>
          </p:cNvPr>
          <p:cNvCxnSpPr>
            <a:cxnSpLocks/>
          </p:cNvCxnSpPr>
          <p:nvPr/>
        </p:nvCxnSpPr>
        <p:spPr>
          <a:xfrm>
            <a:off x="8321071" y="4325070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8D253B9-5B47-4DEE-800A-A912E4BBE647}"/>
              </a:ext>
            </a:extLst>
          </p:cNvPr>
          <p:cNvSpPr txBox="1"/>
          <p:nvPr/>
        </p:nvSpPr>
        <p:spPr>
          <a:xfrm>
            <a:off x="7270058" y="5106132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$ 0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C4953D9-F0B3-4436-8671-B3E8D1F51552}"/>
              </a:ext>
            </a:extLst>
          </p:cNvPr>
          <p:cNvSpPr/>
          <p:nvPr/>
        </p:nvSpPr>
        <p:spPr>
          <a:xfrm>
            <a:off x="7200716" y="4044832"/>
            <a:ext cx="1275348" cy="213711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23DB6A0-F3FF-4ECC-BDE5-EF7CA184C315}"/>
              </a:ext>
            </a:extLst>
          </p:cNvPr>
          <p:cNvCxnSpPr>
            <a:cxnSpLocks/>
          </p:cNvCxnSpPr>
          <p:nvPr/>
        </p:nvCxnSpPr>
        <p:spPr>
          <a:xfrm>
            <a:off x="9030934" y="4373198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C997D-609B-4E83-BF5E-334B8A777C4C}"/>
              </a:ext>
            </a:extLst>
          </p:cNvPr>
          <p:cNvSpPr txBox="1"/>
          <p:nvPr/>
        </p:nvSpPr>
        <p:spPr>
          <a:xfrm>
            <a:off x="7376016" y="4047721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Cancelada al inicio de vigencia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A70891D-C303-4910-A9F4-8FD18F55A3CE}"/>
              </a:ext>
            </a:extLst>
          </p:cNvPr>
          <p:cNvSpPr txBox="1"/>
          <p:nvPr/>
        </p:nvSpPr>
        <p:spPr>
          <a:xfrm>
            <a:off x="4847056" y="4134270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* Se cancela la póliza</a:t>
            </a:r>
          </a:p>
        </p:txBody>
      </p:sp>
    </p:spTree>
    <p:extLst>
      <p:ext uri="{BB962C8B-B14F-4D97-AF65-F5344CB8AC3E}">
        <p14:creationId xmlns:p14="http://schemas.microsoft.com/office/powerpoint/2010/main" val="255639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rtlCol="0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 Cancelada desde Origen (clave 03 o 07), el año fecha de emisión es </a:t>
            </a:r>
            <a:r>
              <a:rPr lang="es-ES" sz="2000" b="1" noProof="1">
                <a:solidFill>
                  <a:schemeClr val="tx1"/>
                </a:solidFill>
              </a:rPr>
              <a:t>menor</a:t>
            </a:r>
            <a:r>
              <a:rPr lang="es-ES" sz="2000" noProof="1">
                <a:solidFill>
                  <a:schemeClr val="tx1"/>
                </a:solidFill>
              </a:rPr>
              <a:t> al año reporte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 </a:t>
            </a:r>
            <a:r>
              <a:rPr lang="es-ES" sz="2000" noProof="1">
                <a:solidFill>
                  <a:schemeClr val="tx1"/>
                </a:solidFill>
              </a:rPr>
              <a:t>debe ser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prima emitida.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16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6D2ECC0-944C-42C7-A01A-7073F5DB7979}"/>
              </a:ext>
            </a:extLst>
          </p:cNvPr>
          <p:cNvCxnSpPr>
            <a:cxnSpLocks/>
          </p:cNvCxnSpPr>
          <p:nvPr/>
        </p:nvCxnSpPr>
        <p:spPr>
          <a:xfrm>
            <a:off x="3170139" y="4485303"/>
            <a:ext cx="5851721" cy="19871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8F62A38-5FA1-4DFB-8C9C-8BA1CCBE12D0}"/>
              </a:ext>
            </a:extLst>
          </p:cNvPr>
          <p:cNvCxnSpPr>
            <a:cxnSpLocks/>
          </p:cNvCxnSpPr>
          <p:nvPr/>
        </p:nvCxnSpPr>
        <p:spPr>
          <a:xfrm>
            <a:off x="4815869" y="4209651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AC94AD-E8A4-4085-AAD9-5402D4E44CC7}"/>
              </a:ext>
            </a:extLst>
          </p:cNvPr>
          <p:cNvSpPr txBox="1"/>
          <p:nvPr/>
        </p:nvSpPr>
        <p:spPr>
          <a:xfrm>
            <a:off x="4782370" y="4648515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Septiembre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180B7B-C53A-4303-B458-631184F6F027}"/>
              </a:ext>
            </a:extLst>
          </p:cNvPr>
          <p:cNvSpPr txBox="1"/>
          <p:nvPr/>
        </p:nvSpPr>
        <p:spPr>
          <a:xfrm>
            <a:off x="3914547" y="4543197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F51763-BF13-4B82-8895-AE365FDE0D5E}"/>
              </a:ext>
            </a:extLst>
          </p:cNvPr>
          <p:cNvSpPr txBox="1"/>
          <p:nvPr/>
        </p:nvSpPr>
        <p:spPr>
          <a:xfrm>
            <a:off x="2660142" y="4622567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Marzo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6997EE-6EA8-4229-9731-07CC205F0486}"/>
              </a:ext>
            </a:extLst>
          </p:cNvPr>
          <p:cNvSpPr txBox="1"/>
          <p:nvPr/>
        </p:nvSpPr>
        <p:spPr>
          <a:xfrm>
            <a:off x="2825943" y="4005474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Inicio de vigencia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1B5C77-41E7-40A3-AFE2-AD5E2DC9BBC3}"/>
              </a:ext>
            </a:extLst>
          </p:cNvPr>
          <p:cNvSpPr txBox="1"/>
          <p:nvPr/>
        </p:nvSpPr>
        <p:spPr>
          <a:xfrm>
            <a:off x="8395725" y="3769292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 de vigencia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DC9D7B9-C6EA-4539-9182-0C84F37C05D5}"/>
              </a:ext>
            </a:extLst>
          </p:cNvPr>
          <p:cNvCxnSpPr>
            <a:cxnSpLocks/>
          </p:cNvCxnSpPr>
          <p:nvPr/>
        </p:nvCxnSpPr>
        <p:spPr>
          <a:xfrm>
            <a:off x="6147365" y="4281840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2AE8A7E-D019-49AA-B2C7-EE9730AE8686}"/>
              </a:ext>
            </a:extLst>
          </p:cNvPr>
          <p:cNvCxnSpPr>
            <a:cxnSpLocks/>
          </p:cNvCxnSpPr>
          <p:nvPr/>
        </p:nvCxnSpPr>
        <p:spPr>
          <a:xfrm>
            <a:off x="3696274" y="4182413"/>
            <a:ext cx="0" cy="621633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74DF97-498F-4BB5-A8F6-131ED653C7F3}"/>
              </a:ext>
            </a:extLst>
          </p:cNvPr>
          <p:cNvSpPr txBox="1"/>
          <p:nvPr/>
        </p:nvSpPr>
        <p:spPr>
          <a:xfrm>
            <a:off x="2935126" y="5107146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$0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49ACA35-9FF2-4F62-9545-2D3818449546}"/>
              </a:ext>
            </a:extLst>
          </p:cNvPr>
          <p:cNvCxnSpPr>
            <a:cxnSpLocks/>
          </p:cNvCxnSpPr>
          <p:nvPr/>
        </p:nvCxnSpPr>
        <p:spPr>
          <a:xfrm>
            <a:off x="7145985" y="4229703"/>
            <a:ext cx="0" cy="554820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5E35225-0A0C-4F59-A9EF-728675A6E1B8}"/>
              </a:ext>
            </a:extLst>
          </p:cNvPr>
          <p:cNvSpPr txBox="1"/>
          <p:nvPr/>
        </p:nvSpPr>
        <p:spPr>
          <a:xfrm>
            <a:off x="7100455" y="4716692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Diciembre 2021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AB7CBCC-76F4-4FFD-9589-B9459701E0B6}"/>
              </a:ext>
            </a:extLst>
          </p:cNvPr>
          <p:cNvCxnSpPr>
            <a:cxnSpLocks/>
          </p:cNvCxnSpPr>
          <p:nvPr/>
        </p:nvCxnSpPr>
        <p:spPr>
          <a:xfrm>
            <a:off x="8321071" y="4181576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E467284-F7A9-4A5B-99B4-D97494A8417B}"/>
              </a:ext>
            </a:extLst>
          </p:cNvPr>
          <p:cNvSpPr txBox="1"/>
          <p:nvPr/>
        </p:nvSpPr>
        <p:spPr>
          <a:xfrm>
            <a:off x="7270058" y="4962638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emitida </a:t>
            </a:r>
            <a:r>
              <a:rPr lang="es-MX" sz="1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-$40,000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Prima devengada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$ 0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56667FE-2E80-4C74-BDF0-D96CA322AFC6}"/>
              </a:ext>
            </a:extLst>
          </p:cNvPr>
          <p:cNvSpPr/>
          <p:nvPr/>
        </p:nvSpPr>
        <p:spPr>
          <a:xfrm>
            <a:off x="7200716" y="3874044"/>
            <a:ext cx="1275348" cy="216440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9B1D125-024C-4657-99ED-388E752778EC}"/>
              </a:ext>
            </a:extLst>
          </p:cNvPr>
          <p:cNvCxnSpPr>
            <a:cxnSpLocks/>
          </p:cNvCxnSpPr>
          <p:nvPr/>
        </p:nvCxnSpPr>
        <p:spPr>
          <a:xfrm>
            <a:off x="9030934" y="4229704"/>
            <a:ext cx="0" cy="538778"/>
          </a:xfrm>
          <a:prstGeom prst="line">
            <a:avLst/>
          </a:prstGeom>
          <a:noFill/>
          <a:ln w="9525" cap="flat" cmpd="sng" algn="ctr">
            <a:solidFill>
              <a:srgbClr val="F4D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53D49C6-1539-4277-9141-C4D8C5F35AC5}"/>
              </a:ext>
            </a:extLst>
          </p:cNvPr>
          <p:cNvSpPr txBox="1"/>
          <p:nvPr/>
        </p:nvSpPr>
        <p:spPr>
          <a:xfrm>
            <a:off x="7383389" y="3896853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Cancelada al inicio de vigencia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B67AA4-7B2B-44A3-B92A-AF481DEB734E}"/>
              </a:ext>
            </a:extLst>
          </p:cNvPr>
          <p:cNvSpPr txBox="1"/>
          <p:nvPr/>
        </p:nvSpPr>
        <p:spPr>
          <a:xfrm>
            <a:off x="4920798" y="3998151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* Se cancela la póliza</a:t>
            </a:r>
          </a:p>
        </p:txBody>
      </p:sp>
    </p:spTree>
    <p:extLst>
      <p:ext uri="{BB962C8B-B14F-4D97-AF65-F5344CB8AC3E}">
        <p14:creationId xmlns:p14="http://schemas.microsoft.com/office/powerpoint/2010/main" val="149781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47800" y="2184360"/>
            <a:ext cx="9899650" cy="34925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Póliza, ubicación o inciso anticipada (clave 09)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0.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 </a:t>
            </a:r>
            <a:r>
              <a:rPr lang="es-ES" sz="2000" noProof="1">
                <a:solidFill>
                  <a:schemeClr val="tx1"/>
                </a:solidFill>
              </a:rPr>
              <a:t>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0 entonces el estatus debe ser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 Cancelada desde Origen (clave 03 o 07) o Póliza, ubicación o inciso anticipada (clave 09).</a:t>
            </a:r>
            <a:endParaRPr lang="es-ES" sz="2000" noProof="1">
              <a:solidFill>
                <a:schemeClr val="tx1"/>
              </a:solidFill>
              <a:cs typeface="Calibri" panose="020F0502020204030204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la suma asegurada es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a 0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menor</a:t>
            </a:r>
            <a:r>
              <a:rPr lang="es-ES" sz="2000" noProof="1">
                <a:solidFill>
                  <a:schemeClr val="tx1"/>
                </a:solidFill>
              </a:rPr>
              <a:t> a la suma asegurada.</a:t>
            </a:r>
            <a:endParaRPr lang="es-ES" sz="2000" noProof="1">
              <a:solidFill>
                <a:schemeClr val="tx1"/>
              </a:solidFill>
              <a:cs typeface="Calibri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/>
            <a:r>
              <a:rPr lang="es-ES" sz="2000" noProof="1">
                <a:solidFill>
                  <a:schemeClr val="tx1"/>
                </a:solidFill>
              </a:rPr>
              <a:t>Si la </a:t>
            </a:r>
            <a:r>
              <a:rPr lang="es-ES" sz="2000" b="1" noProof="1">
                <a:solidFill>
                  <a:schemeClr val="tx1"/>
                </a:solidFill>
              </a:rPr>
              <a:t>prima emitida</a:t>
            </a:r>
            <a:r>
              <a:rPr lang="es-ES" sz="2000" noProof="1">
                <a:solidFill>
                  <a:schemeClr val="tx1"/>
                </a:solidFill>
              </a:rPr>
              <a:t> es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a 0 y el Estatus es distinto de anticipada (clave 09)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a 0.</a:t>
            </a:r>
            <a:endParaRPr lang="es-ES" sz="2000" noProof="1">
              <a:solidFill>
                <a:schemeClr val="tx1"/>
              </a:solidFill>
              <a:cs typeface="Calibri"/>
            </a:endParaRPr>
          </a:p>
          <a:p>
            <a:pPr marL="179705" indent="-179705" rtl="0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17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devengada acumulada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47800" y="2184360"/>
            <a:ext cx="9899650" cy="3492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 </a:t>
            </a:r>
            <a:r>
              <a:rPr lang="es-ES" sz="2000" noProof="1">
                <a:solidFill>
                  <a:schemeClr val="tx1"/>
                </a:solidFill>
              </a:rPr>
              <a:t>es </a:t>
            </a:r>
            <a:r>
              <a:rPr lang="es-ES" sz="2000" b="1" noProof="1">
                <a:solidFill>
                  <a:schemeClr val="tx1"/>
                </a:solidFill>
              </a:rPr>
              <a:t>menor</a:t>
            </a:r>
            <a:r>
              <a:rPr lang="es-ES" sz="2000" noProof="1">
                <a:solidFill>
                  <a:schemeClr val="tx1"/>
                </a:solidFill>
              </a:rPr>
              <a:t> a 0 entonces el estatus debe ser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 Póliza Cancelada desde Origen (clave 03 o 07) y la moneda debe ser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extranjera (clave 20).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la </a:t>
            </a:r>
            <a:r>
              <a:rPr lang="es-ES" sz="2000" b="1" noProof="1">
                <a:solidFill>
                  <a:schemeClr val="tx1"/>
                </a:solidFill>
              </a:rPr>
              <a:t>prima devengada acumulada</a:t>
            </a:r>
            <a:r>
              <a:rPr lang="es-ES" sz="2000" noProof="1">
                <a:solidFill>
                  <a:schemeClr val="tx1"/>
                </a:solidFill>
              </a:rPr>
              <a:t>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0 entonces la prima emitida debe ser </a:t>
            </a:r>
            <a:r>
              <a:rPr lang="es-ES" sz="2000" b="1" noProof="1">
                <a:solidFill>
                  <a:schemeClr val="tx1"/>
                </a:solidFill>
              </a:rPr>
              <a:t>menor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0.</a:t>
            </a:r>
            <a:endParaRPr lang="es-ES" sz="2000" noProof="1">
              <a:solidFill>
                <a:schemeClr val="tx1"/>
              </a:solidFill>
              <a:cs typeface="Calibri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18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243" r="-2" b="21077"/>
          <a:stretch/>
        </p:blipFill>
        <p:spPr>
          <a:xfrm>
            <a:off x="5775856" y="532519"/>
            <a:ext cx="6416144" cy="4534825"/>
          </a:xfrm>
          <a:noFill/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19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Emisión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231F64CC-6615-4B46-BCBA-47E17DA0D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/>
          <a:p>
            <a:r>
              <a:rPr lang="es-ES" dirty="0"/>
              <a:t>En este archivo se reportarán la suma asegurada y la suma asegurada expuesta, para cada una de las pólizas a nivel ubicación, tipo de bien y cobertura que estuvieron vigentes al menos un día en el periodo de reporte.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559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dirty="0"/>
              <a:t>Datos generales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/>
              <a:t>Las primas emitidas y retenidas reportadas en este archivo deberán guardar consistencia con el sistema RR7 al cierre del ejercicio que se reporta.</a:t>
            </a:r>
            <a:endParaRPr lang="es-ES" dirty="0" err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</a:t>
            </a:fld>
            <a:endParaRPr lang="es-ES" dirty="0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2E1A85E-E93B-4063-81E2-42B892099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16145"/>
              </p:ext>
            </p:extLst>
          </p:nvPr>
        </p:nvGraphicFramePr>
        <p:xfrm>
          <a:off x="3307354" y="3008120"/>
          <a:ext cx="4865096" cy="841760"/>
        </p:xfrm>
        <a:graphic>
          <a:graphicData uri="http://schemas.openxmlformats.org/drawingml/2006/table">
            <a:tbl>
              <a:tblPr firstRow="1" firstCol="1" bandRow="1"/>
              <a:tblGrid>
                <a:gridCol w="1621364">
                  <a:extLst>
                    <a:ext uri="{9D8B030D-6E8A-4147-A177-3AD203B41FA5}">
                      <a16:colId xmlns:a16="http://schemas.microsoft.com/office/drawing/2014/main" val="1727233205"/>
                    </a:ext>
                  </a:extLst>
                </a:gridCol>
                <a:gridCol w="1635428">
                  <a:extLst>
                    <a:ext uri="{9D8B030D-6E8A-4147-A177-3AD203B41FA5}">
                      <a16:colId xmlns:a16="http://schemas.microsoft.com/office/drawing/2014/main" val="2843135614"/>
                    </a:ext>
                  </a:extLst>
                </a:gridCol>
                <a:gridCol w="1608304">
                  <a:extLst>
                    <a:ext uri="{9D8B030D-6E8A-4147-A177-3AD203B41FA5}">
                      <a16:colId xmlns:a16="http://schemas.microsoft.com/office/drawing/2014/main" val="1672204905"/>
                    </a:ext>
                  </a:extLst>
                </a:gridCol>
              </a:tblGrid>
              <a:tr h="561173">
                <a:tc>
                  <a:txBody>
                    <a:bodyPr/>
                    <a:lstStyle/>
                    <a:p>
                      <a:pPr marL="182563" indent="1588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182563" algn="l"/>
                        </a:tabLst>
                      </a:pPr>
                      <a:r>
                        <a:rPr lang="es-ES" sz="1400" b="1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Tabla del RR7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b="1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Clave Primas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b="1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RR8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24254"/>
                  </a:ext>
                </a:extLst>
              </a:tr>
              <a:tr h="280587"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Primas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040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Prima Emitida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65722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6DD3E64E-9D96-4CA8-BFAB-315A76B8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7846"/>
              </p:ext>
            </p:extLst>
          </p:nvPr>
        </p:nvGraphicFramePr>
        <p:xfrm>
          <a:off x="3307354" y="4257675"/>
          <a:ext cx="4865097" cy="841760"/>
        </p:xfrm>
        <a:graphic>
          <a:graphicData uri="http://schemas.openxmlformats.org/drawingml/2006/table">
            <a:tbl>
              <a:tblPr firstRow="1" firstCol="1" bandRow="1"/>
              <a:tblGrid>
                <a:gridCol w="1621364">
                  <a:extLst>
                    <a:ext uri="{9D8B030D-6E8A-4147-A177-3AD203B41FA5}">
                      <a16:colId xmlns:a16="http://schemas.microsoft.com/office/drawing/2014/main" val="3738366175"/>
                    </a:ext>
                  </a:extLst>
                </a:gridCol>
                <a:gridCol w="1635428">
                  <a:extLst>
                    <a:ext uri="{9D8B030D-6E8A-4147-A177-3AD203B41FA5}">
                      <a16:colId xmlns:a16="http://schemas.microsoft.com/office/drawing/2014/main" val="788874301"/>
                    </a:ext>
                  </a:extLst>
                </a:gridCol>
                <a:gridCol w="1608305">
                  <a:extLst>
                    <a:ext uri="{9D8B030D-6E8A-4147-A177-3AD203B41FA5}">
                      <a16:colId xmlns:a16="http://schemas.microsoft.com/office/drawing/2014/main" val="2897495670"/>
                    </a:ext>
                  </a:extLst>
                </a:gridCol>
              </a:tblGrid>
              <a:tr h="420880">
                <a:tc>
                  <a:txBody>
                    <a:bodyPr/>
                    <a:lstStyle/>
                    <a:p>
                      <a:pPr marL="182563" indent="1588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182563" algn="l"/>
                        </a:tabLst>
                      </a:pPr>
                      <a:r>
                        <a:rPr lang="es-ES" sz="1400" b="1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Tabla del RR7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b="1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Clave Primas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b="1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RR8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938821"/>
                  </a:ext>
                </a:extLst>
              </a:tr>
              <a:tr h="420880"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Primas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040 - 180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1588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182563" algn="l"/>
                        </a:tabLst>
                      </a:pPr>
                      <a:r>
                        <a:rPr lang="es-ES" sz="1400" dirty="0"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Prima Retenida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3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2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898" r="1" b="21132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20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/>
          <a:lstStyle/>
          <a:p>
            <a:r>
              <a:rPr lang="es-ES" sz="6000" dirty="0"/>
              <a:t>Validaciones actuales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638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Suma asegurada expuesta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47800" y="2184360"/>
            <a:ext cx="9899650" cy="3492540"/>
          </a:xfrm>
        </p:spPr>
        <p:txBody>
          <a:bodyPr rtlCol="0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inicio de vigencia es </a:t>
            </a:r>
            <a:r>
              <a:rPr lang="es-ES" sz="2000" b="1" noProof="1">
                <a:solidFill>
                  <a:schemeClr val="tx1"/>
                </a:solidFill>
              </a:rPr>
              <a:t>menor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fecha de corte y el año fin de vigencia es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o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año fecha corte entonces la </a:t>
            </a:r>
            <a:r>
              <a:rPr lang="es-ES" sz="2000" b="1" noProof="1">
                <a:solidFill>
                  <a:schemeClr val="tx1"/>
                </a:solidFill>
              </a:rPr>
              <a:t>suma asegurada expuesta </a:t>
            </a:r>
            <a:r>
              <a:rPr lang="es-ES" sz="2000" noProof="1">
                <a:solidFill>
                  <a:schemeClr val="tx1"/>
                </a:solidFill>
              </a:rPr>
              <a:t>debe ser </a:t>
            </a:r>
            <a:r>
              <a:rPr lang="es-ES" sz="2000" b="1" noProof="1">
                <a:solidFill>
                  <a:schemeClr val="tx1"/>
                </a:solidFill>
              </a:rPr>
              <a:t>mayor</a:t>
            </a:r>
            <a:r>
              <a:rPr lang="es-ES" sz="2000" noProof="1">
                <a:solidFill>
                  <a:schemeClr val="tx1"/>
                </a:solidFill>
              </a:rPr>
              <a:t> a 0.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21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8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26" b="426"/>
          <a:stretch/>
        </p:blipFill>
        <p:spPr>
          <a:xfrm>
            <a:off x="5775856" y="532519"/>
            <a:ext cx="6416144" cy="4534825"/>
          </a:xfrm>
          <a:noFill/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22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Siniestros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2822F12-DE02-412C-9C74-50166AC2F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En este archivo se reportarán las pólizas con siniestro por ubicación-inciso, tipo de seguro, cobertura y número de siniestro, tanto del ejercicio de reporte como de ejercicios anteriores, que hayan tenido movimientos en siniestros durante el periodo de reporte, indicando el lugar y fecha de ocurrencia así como el monto de cada siniestro de la cobertura que aplicó.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068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898" r="1" b="21132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23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/>
          <a:lstStyle/>
          <a:p>
            <a:r>
              <a:rPr lang="es-ES" sz="6000" dirty="0"/>
              <a:t>Validaciones actuales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7662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Número de siniestros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47800" y="2184360"/>
            <a:ext cx="9899650" cy="3492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En relación a los siniestros ocurridos en el 2021, los registros a nivel póliza, ubicación, tipo de bien y cobertura que se encuentren en la tabla de siniestros deben estar reportados en la tabla de emisión.</a:t>
            </a:r>
            <a:endParaRPr lang="es-ES" dirty="0">
              <a:solidFill>
                <a:schemeClr val="tx1"/>
              </a:solidFill>
            </a:endParaRPr>
          </a:p>
          <a:p>
            <a:pPr marL="179705" indent="-179705" rtl="0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24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dirty="0"/>
              <a:t>Monto</a:t>
            </a:r>
            <a:r>
              <a:rPr lang="es-ES" sz="4000" dirty="0"/>
              <a:t> de siniestros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47800" y="2184360"/>
            <a:ext cx="9899650" cy="3492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s-ES" sz="2000" noProof="1">
                <a:solidFill>
                  <a:schemeClr val="tx1"/>
                </a:solidFill>
              </a:rPr>
              <a:t>Si la Fecha de reporte es igual al Año de Reporte y la Moneda es nacional (clave 10) entonces el </a:t>
            </a:r>
            <a:r>
              <a:rPr lang="es-ES" sz="2000" b="1" noProof="1">
                <a:solidFill>
                  <a:schemeClr val="tx1"/>
                </a:solidFill>
              </a:rPr>
              <a:t>Monto de Siniestro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mayor o igual</a:t>
            </a:r>
            <a:r>
              <a:rPr lang="es-ES" sz="2000" noProof="1">
                <a:solidFill>
                  <a:schemeClr val="tx1"/>
                </a:solidFill>
              </a:rPr>
              <a:t> al Monto Pagado.</a:t>
            </a:r>
          </a:p>
          <a:p>
            <a:pPr marL="457200" indent="-457200"/>
            <a:endParaRPr lang="es-ES" sz="2000" noProof="1">
              <a:solidFill>
                <a:schemeClr val="tx1"/>
              </a:solidFill>
              <a:cs typeface="Calibri" panose="020F0502020204030204"/>
            </a:endParaRPr>
          </a:p>
          <a:p>
            <a:pPr marL="457200" indent="-457200"/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El </a:t>
            </a:r>
            <a:r>
              <a:rPr lang="es-ES" sz="2000" b="1" noProof="1">
                <a:solidFill>
                  <a:schemeClr val="tx1"/>
                </a:solidFill>
                <a:ea typeface="+mn-lt"/>
                <a:cs typeface="+mn-lt"/>
              </a:rPr>
              <a:t>Monto de Siniestro</a:t>
            </a:r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 debe ser </a:t>
            </a:r>
            <a:r>
              <a:rPr lang="es-ES" sz="2000" b="1" noProof="1">
                <a:solidFill>
                  <a:schemeClr val="tx1"/>
                </a:solidFill>
                <a:ea typeface="+mn-lt"/>
                <a:cs typeface="+mn-lt"/>
              </a:rPr>
              <a:t>menor o igual</a:t>
            </a:r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 a la Suma Asegurada</a:t>
            </a:r>
          </a:p>
          <a:p>
            <a:pPr marL="457200" indent="-457200"/>
            <a:endParaRPr lang="es-ES" sz="2000" noProof="1">
              <a:solidFill>
                <a:schemeClr val="tx1"/>
              </a:solidFill>
              <a:cs typeface="Calibri" panose="020F0502020204030204"/>
            </a:endParaRPr>
          </a:p>
          <a:p>
            <a:pPr marL="457200" indent="-457200"/>
            <a:endParaRPr lang="es-ES" sz="2000" noProof="1">
              <a:solidFill>
                <a:schemeClr val="tx1"/>
              </a:solidFill>
              <a:cs typeface="Calibri" panose="020F0502020204030204"/>
            </a:endParaRPr>
          </a:p>
          <a:p>
            <a:pPr marL="179705" indent="-179705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25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74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157" b="27157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26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/>
          <a:lstStyle/>
          <a:p>
            <a:r>
              <a:rPr lang="es-ES" sz="6000" dirty="0"/>
              <a:t>Validaciones nuevas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916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FECHA DE CONTABILIZACIÓN DEL SINIESTRO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4925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000" dirty="0">
                <a:solidFill>
                  <a:schemeClr val="tx1"/>
                </a:solidFill>
              </a:rPr>
              <a:t>Se reportará la fecha en que la Institución contabilizó la reclamación del siniestro por primera vez, es decir, se apertura la reserva.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2000" dirty="0">
                <a:solidFill>
                  <a:schemeClr val="tx1"/>
                </a:solidFill>
              </a:rPr>
              <a:t>En el caso de siniestros improcedentes que no tengan reserva abierta, se reportará la fecha en la que se contabilizaron los gastos de ajuste.</a:t>
            </a:r>
          </a:p>
          <a:p>
            <a:pPr marL="0" indent="0" algn="just">
              <a:lnSpc>
                <a:spcPct val="100000"/>
              </a:lnSpc>
            </a:pPr>
            <a:endParaRPr lang="es-MX" sz="2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s-MX" sz="2000" dirty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fecha de contabilización del siniestro </a:t>
            </a:r>
            <a:r>
              <a:rPr lang="es-MX" sz="2000" dirty="0">
                <a:solidFill>
                  <a:schemeClr val="tx1"/>
                </a:solidFill>
              </a:rPr>
              <a:t>debe ser </a:t>
            </a:r>
            <a:r>
              <a:rPr lang="es-MX" sz="2000" b="1" dirty="0">
                <a:solidFill>
                  <a:schemeClr val="tx1"/>
                </a:solidFill>
              </a:rPr>
              <a:t>menor</a:t>
            </a:r>
            <a:r>
              <a:rPr lang="es-MX" sz="2000" dirty="0">
                <a:solidFill>
                  <a:schemeClr val="tx1"/>
                </a:solidFill>
              </a:rPr>
              <a:t> o </a:t>
            </a:r>
            <a:r>
              <a:rPr lang="es-MX" sz="2000" b="1" dirty="0">
                <a:solidFill>
                  <a:schemeClr val="tx1"/>
                </a:solidFill>
              </a:rPr>
              <a:t>igual</a:t>
            </a:r>
            <a:r>
              <a:rPr lang="es-MX" sz="2000" dirty="0">
                <a:solidFill>
                  <a:schemeClr val="tx1"/>
                </a:solidFill>
              </a:rPr>
              <a:t> a la fecha de pago del siniestro. </a:t>
            </a:r>
            <a:endParaRPr lang="es-MX" sz="2000" dirty="0">
              <a:solidFill>
                <a:schemeClr val="tx1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La</a:t>
            </a:r>
            <a:r>
              <a:rPr lang="es-MX" sz="2000" b="1" dirty="0">
                <a:solidFill>
                  <a:schemeClr val="tx1"/>
                </a:solidFill>
              </a:rPr>
              <a:t> fecha de contabilización del siniestro </a:t>
            </a:r>
            <a:r>
              <a:rPr lang="es-MX" sz="2000" dirty="0">
                <a:solidFill>
                  <a:schemeClr val="tx1"/>
                </a:solidFill>
              </a:rPr>
              <a:t>debe ser </a:t>
            </a:r>
            <a:r>
              <a:rPr lang="es-MX" sz="2000" b="1" dirty="0">
                <a:solidFill>
                  <a:schemeClr val="tx1"/>
                </a:solidFill>
              </a:rPr>
              <a:t>menor</a:t>
            </a:r>
            <a:r>
              <a:rPr lang="es-MX" sz="2000" dirty="0">
                <a:solidFill>
                  <a:schemeClr val="tx1"/>
                </a:solidFill>
              </a:rPr>
              <a:t> o </a:t>
            </a:r>
            <a:r>
              <a:rPr lang="es-MX" sz="2000" b="1" dirty="0">
                <a:solidFill>
                  <a:schemeClr val="tx1"/>
                </a:solidFill>
              </a:rPr>
              <a:t>igual</a:t>
            </a:r>
            <a:r>
              <a:rPr lang="es-MX" sz="2000" dirty="0">
                <a:solidFill>
                  <a:schemeClr val="tx1"/>
                </a:solidFill>
              </a:rPr>
              <a:t> al año de reporte.</a:t>
            </a:r>
          </a:p>
          <a:p>
            <a:pPr marL="285750" indent="-285750" algn="just"/>
            <a:endParaRPr lang="es-MX" sz="2000" dirty="0">
              <a:solidFill>
                <a:schemeClr val="tx1"/>
              </a:solidFill>
              <a:cs typeface="Calibri" panose="020F0502020204030204"/>
            </a:endParaRPr>
          </a:p>
          <a:p>
            <a:pPr marL="179705" indent="-179705" algn="just"/>
            <a:r>
              <a:rPr lang="es-MX" sz="1800" dirty="0">
                <a:ea typeface="+mn-lt"/>
                <a:cs typeface="+mn-lt"/>
              </a:rPr>
              <a:t>(Nota: Se validará que los siniestros con fecha de contabilización del siniestro en el 2020 sean reportados en el 2020)</a:t>
            </a:r>
            <a:endParaRPr lang="es-MX" sz="1800" dirty="0">
              <a:solidFill>
                <a:schemeClr val="tx1"/>
              </a:solidFill>
              <a:cs typeface="Calibri" panose="020F0502020204030204"/>
            </a:endParaRPr>
          </a:p>
          <a:p>
            <a:pPr marL="285750" indent="-285750" algn="just"/>
            <a:endParaRPr lang="es-MX" sz="2000" dirty="0">
              <a:solidFill>
                <a:schemeClr val="tx1"/>
              </a:solidFill>
              <a:cs typeface="Calibri" panose="020F0502020204030204"/>
            </a:endParaRPr>
          </a:p>
          <a:p>
            <a:pPr marL="179705" indent="-179705"/>
            <a:endParaRPr lang="es-ES" sz="20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27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FECHA DE CONTABILIZACIÓN DEL SINIESTRO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492540"/>
          </a:xfrm>
        </p:spPr>
        <p:txBody>
          <a:bodyPr rtlCol="0">
            <a:norm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La fecha de ocurrencia del siniestro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fecha de contabilización del siniestro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l">
              <a:lnSpc>
                <a:spcPct val="100000"/>
              </a:lnSpc>
            </a:pP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l">
              <a:lnSpc>
                <a:spcPct val="100000"/>
              </a:lnSpc>
            </a:pP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La fecha de reporte del siniestro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la 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fecha de contabilización del siniestro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28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E137B2-100D-4609-A5BC-186A2C679112}"/>
              </a:ext>
            </a:extLst>
          </p:cNvPr>
          <p:cNvCxnSpPr>
            <a:cxnSpLocks/>
          </p:cNvCxnSpPr>
          <p:nvPr/>
        </p:nvCxnSpPr>
        <p:spPr>
          <a:xfrm>
            <a:off x="3043765" y="3560886"/>
            <a:ext cx="6543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FF4D95E-D0D7-45B8-B978-0B76FC10E3E9}"/>
              </a:ext>
            </a:extLst>
          </p:cNvPr>
          <p:cNvCxnSpPr>
            <a:cxnSpLocks/>
          </p:cNvCxnSpPr>
          <p:nvPr/>
        </p:nvCxnSpPr>
        <p:spPr>
          <a:xfrm>
            <a:off x="6536231" y="3316304"/>
            <a:ext cx="0" cy="48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E3487F-AA5C-4536-BC44-11C17FD254FB}"/>
              </a:ext>
            </a:extLst>
          </p:cNvPr>
          <p:cNvSpPr txBox="1"/>
          <p:nvPr/>
        </p:nvSpPr>
        <p:spPr>
          <a:xfrm>
            <a:off x="7875287" y="3617751"/>
            <a:ext cx="13428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Enero 2020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4348E6D-E116-4625-9948-0D28BD88368B}"/>
              </a:ext>
            </a:extLst>
          </p:cNvPr>
          <p:cNvCxnSpPr>
            <a:cxnSpLocks/>
          </p:cNvCxnSpPr>
          <p:nvPr/>
        </p:nvCxnSpPr>
        <p:spPr>
          <a:xfrm>
            <a:off x="3524828" y="3428997"/>
            <a:ext cx="6049499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E333C7-F10D-4C56-B295-6F4FE7C53B8D}"/>
              </a:ext>
            </a:extLst>
          </p:cNvPr>
          <p:cNvSpPr txBox="1"/>
          <p:nvPr/>
        </p:nvSpPr>
        <p:spPr>
          <a:xfrm>
            <a:off x="3274255" y="2660006"/>
            <a:ext cx="206890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Fecha de ocurrencia del siniestro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4739A6A-9C92-421B-BB06-4F500A0B20E3}"/>
              </a:ext>
            </a:extLst>
          </p:cNvPr>
          <p:cNvCxnSpPr>
            <a:cxnSpLocks/>
          </p:cNvCxnSpPr>
          <p:nvPr/>
        </p:nvCxnSpPr>
        <p:spPr>
          <a:xfrm>
            <a:off x="4451959" y="3333657"/>
            <a:ext cx="0" cy="521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556A441-87AA-4205-BDE8-4F3D53F76080}"/>
              </a:ext>
            </a:extLst>
          </p:cNvPr>
          <p:cNvCxnSpPr>
            <a:cxnSpLocks/>
          </p:cNvCxnSpPr>
          <p:nvPr/>
        </p:nvCxnSpPr>
        <p:spPr>
          <a:xfrm>
            <a:off x="4440752" y="3204140"/>
            <a:ext cx="0" cy="29659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59907A-6CA5-4EE6-AE80-FEB5DDCE701F}"/>
              </a:ext>
            </a:extLst>
          </p:cNvPr>
          <p:cNvSpPr txBox="1"/>
          <p:nvPr/>
        </p:nvSpPr>
        <p:spPr>
          <a:xfrm>
            <a:off x="3114850" y="3583904"/>
            <a:ext cx="17227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Febrero 2019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9981B4-096F-4377-B130-9B674BB87CEF}"/>
              </a:ext>
            </a:extLst>
          </p:cNvPr>
          <p:cNvSpPr txBox="1"/>
          <p:nvPr/>
        </p:nvSpPr>
        <p:spPr>
          <a:xfrm>
            <a:off x="5991272" y="3527128"/>
            <a:ext cx="6696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0B58185-A007-4311-B394-C028B7D49D5A}"/>
              </a:ext>
            </a:extLst>
          </p:cNvPr>
          <p:cNvSpPr txBox="1"/>
          <p:nvPr/>
        </p:nvSpPr>
        <p:spPr>
          <a:xfrm>
            <a:off x="7874357" y="2717085"/>
            <a:ext cx="207589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Fecha de contabilización del siniestro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84F39D7-797F-419A-8D35-4829C898C003}"/>
              </a:ext>
            </a:extLst>
          </p:cNvPr>
          <p:cNvSpPr txBox="1"/>
          <p:nvPr/>
        </p:nvSpPr>
        <p:spPr>
          <a:xfrm>
            <a:off x="6165627" y="3013104"/>
            <a:ext cx="7430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&lt;=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BB397FB-D1FA-4E6E-BD3D-D0C8115C2D8E}"/>
              </a:ext>
            </a:extLst>
          </p:cNvPr>
          <p:cNvCxnSpPr>
            <a:cxnSpLocks/>
          </p:cNvCxnSpPr>
          <p:nvPr/>
        </p:nvCxnSpPr>
        <p:spPr>
          <a:xfrm>
            <a:off x="8994115" y="3352489"/>
            <a:ext cx="0" cy="48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FB7AFC0-8334-4103-BAE6-FE38796CF6CF}"/>
              </a:ext>
            </a:extLst>
          </p:cNvPr>
          <p:cNvCxnSpPr>
            <a:cxnSpLocks/>
          </p:cNvCxnSpPr>
          <p:nvPr/>
        </p:nvCxnSpPr>
        <p:spPr>
          <a:xfrm>
            <a:off x="4440752" y="3205711"/>
            <a:ext cx="0" cy="29659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0CDA375-9949-4AD1-9F9A-D27F6A615AF9}"/>
              </a:ext>
            </a:extLst>
          </p:cNvPr>
          <p:cNvCxnSpPr>
            <a:cxnSpLocks/>
          </p:cNvCxnSpPr>
          <p:nvPr/>
        </p:nvCxnSpPr>
        <p:spPr>
          <a:xfrm>
            <a:off x="3522371" y="3428997"/>
            <a:ext cx="6049499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AD5E011-1C90-481C-812B-61619BFDFBAC}"/>
              </a:ext>
            </a:extLst>
          </p:cNvPr>
          <p:cNvCxnSpPr>
            <a:cxnSpLocks/>
          </p:cNvCxnSpPr>
          <p:nvPr/>
        </p:nvCxnSpPr>
        <p:spPr>
          <a:xfrm>
            <a:off x="4438295" y="3205711"/>
            <a:ext cx="0" cy="29659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D0E9A9B-A0BC-43D8-BBB8-4E8A29F8F530}"/>
              </a:ext>
            </a:extLst>
          </p:cNvPr>
          <p:cNvSpPr txBox="1"/>
          <p:nvPr/>
        </p:nvSpPr>
        <p:spPr>
          <a:xfrm>
            <a:off x="5991272" y="3527256"/>
            <a:ext cx="6696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…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1D36E38-17F8-4C99-92DC-CCAB814CBFEB}"/>
              </a:ext>
            </a:extLst>
          </p:cNvPr>
          <p:cNvSpPr txBox="1"/>
          <p:nvPr/>
        </p:nvSpPr>
        <p:spPr>
          <a:xfrm>
            <a:off x="6165627" y="3013232"/>
            <a:ext cx="7430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&lt;=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0C95073-A403-4F72-AA39-DFC442D7DF72}"/>
              </a:ext>
            </a:extLst>
          </p:cNvPr>
          <p:cNvSpPr txBox="1"/>
          <p:nvPr/>
        </p:nvSpPr>
        <p:spPr>
          <a:xfrm>
            <a:off x="7874357" y="3617751"/>
            <a:ext cx="13428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Enero 2020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145434-BA9E-4490-BFBA-16E347003533}"/>
              </a:ext>
            </a:extLst>
          </p:cNvPr>
          <p:cNvSpPr txBox="1"/>
          <p:nvPr/>
        </p:nvSpPr>
        <p:spPr>
          <a:xfrm>
            <a:off x="5990342" y="3527256"/>
            <a:ext cx="6696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…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46E1A0A-3F71-4D32-AD1B-3F420A22F0DE}"/>
              </a:ext>
            </a:extLst>
          </p:cNvPr>
          <p:cNvSpPr txBox="1"/>
          <p:nvPr/>
        </p:nvSpPr>
        <p:spPr>
          <a:xfrm>
            <a:off x="6164696" y="3013232"/>
            <a:ext cx="7430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&lt;=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7C243C7-F964-4EEB-B7A3-29201BE78829}"/>
              </a:ext>
            </a:extLst>
          </p:cNvPr>
          <p:cNvSpPr txBox="1"/>
          <p:nvPr/>
        </p:nvSpPr>
        <p:spPr>
          <a:xfrm>
            <a:off x="3114850" y="3583904"/>
            <a:ext cx="17227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Febrero 2019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D16A119-89F7-498C-95DF-749E7B035092}"/>
              </a:ext>
            </a:extLst>
          </p:cNvPr>
          <p:cNvCxnSpPr>
            <a:cxnSpLocks/>
          </p:cNvCxnSpPr>
          <p:nvPr/>
        </p:nvCxnSpPr>
        <p:spPr>
          <a:xfrm>
            <a:off x="3522371" y="3429000"/>
            <a:ext cx="6049499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E03982A-62F5-4CDA-BCDE-AB72EDE08AD0}"/>
              </a:ext>
            </a:extLst>
          </p:cNvPr>
          <p:cNvCxnSpPr>
            <a:cxnSpLocks/>
          </p:cNvCxnSpPr>
          <p:nvPr/>
        </p:nvCxnSpPr>
        <p:spPr>
          <a:xfrm>
            <a:off x="4438295" y="3205713"/>
            <a:ext cx="0" cy="29659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545CD20-A033-4D4C-907E-89E1ECD69390}"/>
              </a:ext>
            </a:extLst>
          </p:cNvPr>
          <p:cNvSpPr txBox="1"/>
          <p:nvPr/>
        </p:nvSpPr>
        <p:spPr>
          <a:xfrm>
            <a:off x="7874357" y="3617754"/>
            <a:ext cx="13428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Enero 2020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12C6754-3D67-4F8F-96E1-9D06E11D6F19}"/>
              </a:ext>
            </a:extLst>
          </p:cNvPr>
          <p:cNvSpPr txBox="1"/>
          <p:nvPr/>
        </p:nvSpPr>
        <p:spPr>
          <a:xfrm>
            <a:off x="5990342" y="3527259"/>
            <a:ext cx="6696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…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B4DFA7B-FEF5-41C4-AA85-B28DDA641C4D}"/>
              </a:ext>
            </a:extLst>
          </p:cNvPr>
          <p:cNvSpPr txBox="1"/>
          <p:nvPr/>
        </p:nvSpPr>
        <p:spPr>
          <a:xfrm>
            <a:off x="6164696" y="3013235"/>
            <a:ext cx="7430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&lt;=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AF79C7A-1ECB-4457-9C45-FDA5A95C0D30}"/>
              </a:ext>
            </a:extLst>
          </p:cNvPr>
          <p:cNvSpPr txBox="1"/>
          <p:nvPr/>
        </p:nvSpPr>
        <p:spPr>
          <a:xfrm>
            <a:off x="3114850" y="3584437"/>
            <a:ext cx="17227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Febrero 2019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8A14F2A-2128-47D5-9CE3-3E0219A252EC}"/>
              </a:ext>
            </a:extLst>
          </p:cNvPr>
          <p:cNvCxnSpPr>
            <a:cxnSpLocks/>
          </p:cNvCxnSpPr>
          <p:nvPr/>
        </p:nvCxnSpPr>
        <p:spPr>
          <a:xfrm>
            <a:off x="6596909" y="5522850"/>
            <a:ext cx="0" cy="48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2FE4CDC-E17A-494A-8322-56A21FF83540}"/>
              </a:ext>
            </a:extLst>
          </p:cNvPr>
          <p:cNvSpPr txBox="1"/>
          <p:nvPr/>
        </p:nvSpPr>
        <p:spPr>
          <a:xfrm>
            <a:off x="7935965" y="5824297"/>
            <a:ext cx="13428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Enero 2020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53FCC17-5E10-4838-A3F9-E2AEA8F50CEA}"/>
              </a:ext>
            </a:extLst>
          </p:cNvPr>
          <p:cNvCxnSpPr>
            <a:cxnSpLocks/>
          </p:cNvCxnSpPr>
          <p:nvPr/>
        </p:nvCxnSpPr>
        <p:spPr>
          <a:xfrm>
            <a:off x="3585506" y="5635543"/>
            <a:ext cx="6049499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8DE1FB-98C6-436A-82A8-0F43EB24E68F}"/>
              </a:ext>
            </a:extLst>
          </p:cNvPr>
          <p:cNvSpPr txBox="1"/>
          <p:nvPr/>
        </p:nvSpPr>
        <p:spPr>
          <a:xfrm>
            <a:off x="3638416" y="4732965"/>
            <a:ext cx="206890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Fecha de reporte del siniestro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60BBF59-FE93-4720-A9BB-A9856E92ED6B}"/>
              </a:ext>
            </a:extLst>
          </p:cNvPr>
          <p:cNvCxnSpPr>
            <a:cxnSpLocks/>
          </p:cNvCxnSpPr>
          <p:nvPr/>
        </p:nvCxnSpPr>
        <p:spPr>
          <a:xfrm>
            <a:off x="4512637" y="5540203"/>
            <a:ext cx="0" cy="521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52A26427-FFC3-40F2-843C-6F440DEDEA79}"/>
              </a:ext>
            </a:extLst>
          </p:cNvPr>
          <p:cNvCxnSpPr>
            <a:cxnSpLocks/>
          </p:cNvCxnSpPr>
          <p:nvPr/>
        </p:nvCxnSpPr>
        <p:spPr>
          <a:xfrm>
            <a:off x="4501430" y="5410686"/>
            <a:ext cx="0" cy="29659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860F294-3C79-4595-81AD-340627486E02}"/>
              </a:ext>
            </a:extLst>
          </p:cNvPr>
          <p:cNvSpPr txBox="1"/>
          <p:nvPr/>
        </p:nvSpPr>
        <p:spPr>
          <a:xfrm>
            <a:off x="3175528" y="5790450"/>
            <a:ext cx="17227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Febrero 2019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296AFBE-BCE5-4DFC-A3C0-46121ACE325F}"/>
              </a:ext>
            </a:extLst>
          </p:cNvPr>
          <p:cNvSpPr txBox="1"/>
          <p:nvPr/>
        </p:nvSpPr>
        <p:spPr>
          <a:xfrm>
            <a:off x="6051950" y="5733674"/>
            <a:ext cx="6696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…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AA2F6A2-64B8-4647-9233-518DBB768F5C}"/>
              </a:ext>
            </a:extLst>
          </p:cNvPr>
          <p:cNvSpPr txBox="1"/>
          <p:nvPr/>
        </p:nvSpPr>
        <p:spPr>
          <a:xfrm>
            <a:off x="6243006" y="5102740"/>
            <a:ext cx="7430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&lt;=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3375D90-6E38-40D7-AE32-4F07A694050D}"/>
              </a:ext>
            </a:extLst>
          </p:cNvPr>
          <p:cNvCxnSpPr>
            <a:cxnSpLocks/>
          </p:cNvCxnSpPr>
          <p:nvPr/>
        </p:nvCxnSpPr>
        <p:spPr>
          <a:xfrm>
            <a:off x="9054793" y="5559035"/>
            <a:ext cx="0" cy="48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D0E1A678-EC8D-4FDF-A6E1-DD36A9458FC8}"/>
              </a:ext>
            </a:extLst>
          </p:cNvPr>
          <p:cNvSpPr txBox="1"/>
          <p:nvPr/>
        </p:nvSpPr>
        <p:spPr>
          <a:xfrm>
            <a:off x="7862978" y="4717923"/>
            <a:ext cx="21443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67" dirty="0"/>
              <a:t>Fecha de contabilización del siniestro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080548D-13E6-4DFD-B2D7-C669C7F1325C}"/>
              </a:ext>
            </a:extLst>
          </p:cNvPr>
          <p:cNvCxnSpPr>
            <a:cxnSpLocks/>
          </p:cNvCxnSpPr>
          <p:nvPr/>
        </p:nvCxnSpPr>
        <p:spPr>
          <a:xfrm>
            <a:off x="3189283" y="5776861"/>
            <a:ext cx="6543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42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del siniestro ocurrido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Se debe registrar el monto del siniestro, neto de deducible y coaseguro, de los movimientos registrados durante el periodo de reporte, independientemente de la fecha de ocurrencia del siniestro. Este considera los importes de las reservas iniciales estimadas más/menos los ajustes a las reservas.</a:t>
            </a:r>
          </a:p>
          <a:p>
            <a:pPr marL="0" indent="0" algn="just">
              <a:lnSpc>
                <a:spcPct val="100000"/>
              </a:lnSpc>
            </a:pP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fecha de contabilización del siniestro 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de recuperaciones.</a:t>
            </a:r>
          </a:p>
          <a:p>
            <a:pPr rtl="0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29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dirty="0"/>
              <a:t>Siniestros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dirty="0"/>
              <a:t>El monto de los siniestros en este archivo deberá guardar consistencia con el sistema RR7.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C439A165-53F2-43C3-B34A-F9A12CBFA113}"/>
              </a:ext>
            </a:extLst>
          </p:cNvPr>
          <p:cNvSpPr txBox="1">
            <a:spLocks/>
          </p:cNvSpPr>
          <p:nvPr/>
        </p:nvSpPr>
        <p:spPr>
          <a:xfrm>
            <a:off x="838201" y="3285857"/>
            <a:ext cx="10515599" cy="701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Los montos recuperados de reaseguro, monto de recuperaciones de terceros y monto de salvamento deberán guardar consistencia con el sistema RR7 al cierre del ejercicio que se reporta.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C9286C7-44C7-4CBC-9733-A8F8E84A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96456"/>
              </p:ext>
            </p:extLst>
          </p:nvPr>
        </p:nvGraphicFramePr>
        <p:xfrm>
          <a:off x="3307843" y="2402396"/>
          <a:ext cx="5576313" cy="615496"/>
        </p:xfrm>
        <a:graphic>
          <a:graphicData uri="http://schemas.openxmlformats.org/drawingml/2006/table">
            <a:tbl>
              <a:tblPr firstRow="1" firstCol="1" bandRow="1"/>
              <a:tblGrid>
                <a:gridCol w="1858387">
                  <a:extLst>
                    <a:ext uri="{9D8B030D-6E8A-4147-A177-3AD203B41FA5}">
                      <a16:colId xmlns:a16="http://schemas.microsoft.com/office/drawing/2014/main" val="1939384626"/>
                    </a:ext>
                  </a:extLst>
                </a:gridCol>
                <a:gridCol w="1874507">
                  <a:extLst>
                    <a:ext uri="{9D8B030D-6E8A-4147-A177-3AD203B41FA5}">
                      <a16:colId xmlns:a16="http://schemas.microsoft.com/office/drawing/2014/main" val="1834346394"/>
                    </a:ext>
                  </a:extLst>
                </a:gridCol>
                <a:gridCol w="1843419">
                  <a:extLst>
                    <a:ext uri="{9D8B030D-6E8A-4147-A177-3AD203B41FA5}">
                      <a16:colId xmlns:a16="http://schemas.microsoft.com/office/drawing/2014/main" val="720512786"/>
                    </a:ext>
                  </a:extLst>
                </a:gridCol>
              </a:tblGrid>
              <a:tr h="307748">
                <a:tc>
                  <a:txBody>
                    <a:bodyPr/>
                    <a:lstStyle/>
                    <a:p>
                      <a:pPr marL="182245" indent="127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Tabla del RR7</a:t>
                      </a:r>
                      <a:endParaRPr lang="es-MX" sz="1200" dirty="0"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4445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Clave costo siniestralidad</a:t>
                      </a:r>
                      <a:endParaRPr lang="es-MX" sz="1200" dirty="0"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RR8</a:t>
                      </a:r>
                      <a:endParaRPr lang="es-MX" sz="1200" dirty="0"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915574"/>
                  </a:ext>
                </a:extLst>
              </a:tr>
              <a:tr h="307748">
                <a:tc>
                  <a:txBody>
                    <a:bodyPr/>
                    <a:lstStyle/>
                    <a:p>
                      <a:pPr marL="180975" indent="3175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Costo de la Siniestralidad</a:t>
                      </a:r>
                      <a:endParaRPr lang="es-MX" sz="1200"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050</a:t>
                      </a:r>
                      <a:endParaRPr lang="es-MX" sz="1200"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Monto del Siniestro</a:t>
                      </a:r>
                      <a:endParaRPr lang="es-MX" sz="1200"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15765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7299D52-67E3-4321-A847-7E2B1D5E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1902"/>
              </p:ext>
            </p:extLst>
          </p:nvPr>
        </p:nvGraphicFramePr>
        <p:xfrm>
          <a:off x="3174229" y="3995349"/>
          <a:ext cx="5576313" cy="615496"/>
        </p:xfrm>
        <a:graphic>
          <a:graphicData uri="http://schemas.openxmlformats.org/drawingml/2006/table">
            <a:tbl>
              <a:tblPr firstRow="1" firstCol="1" bandRow="1"/>
              <a:tblGrid>
                <a:gridCol w="1784686">
                  <a:extLst>
                    <a:ext uri="{9D8B030D-6E8A-4147-A177-3AD203B41FA5}">
                      <a16:colId xmlns:a16="http://schemas.microsoft.com/office/drawing/2014/main" val="192046290"/>
                    </a:ext>
                  </a:extLst>
                </a:gridCol>
                <a:gridCol w="1800166">
                  <a:extLst>
                    <a:ext uri="{9D8B030D-6E8A-4147-A177-3AD203B41FA5}">
                      <a16:colId xmlns:a16="http://schemas.microsoft.com/office/drawing/2014/main" val="869689688"/>
                    </a:ext>
                  </a:extLst>
                </a:gridCol>
                <a:gridCol w="1991461">
                  <a:extLst>
                    <a:ext uri="{9D8B030D-6E8A-4147-A177-3AD203B41FA5}">
                      <a16:colId xmlns:a16="http://schemas.microsoft.com/office/drawing/2014/main" val="4032066208"/>
                    </a:ext>
                  </a:extLst>
                </a:gridCol>
              </a:tblGrid>
              <a:tr h="307748"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Tabla del RR7</a:t>
                      </a:r>
                      <a:endParaRPr lang="es-MX" sz="1200" b="1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Clave costo siniestralidad</a:t>
                      </a:r>
                      <a:endParaRPr lang="es-MX" sz="1200" b="1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RR8</a:t>
                      </a:r>
                      <a:endParaRPr lang="es-MX" sz="1200" b="1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278023"/>
                  </a:ext>
                </a:extLst>
              </a:tr>
              <a:tr h="307748"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Costo de la Siniestralidad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130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Monto recuperado del reaseguro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40848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504DDE2-E82A-4F94-B45E-18CB5AE19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33482"/>
              </p:ext>
            </p:extLst>
          </p:nvPr>
        </p:nvGraphicFramePr>
        <p:xfrm>
          <a:off x="3174229" y="4904412"/>
          <a:ext cx="5576313" cy="569468"/>
        </p:xfrm>
        <a:graphic>
          <a:graphicData uri="http://schemas.openxmlformats.org/drawingml/2006/table">
            <a:tbl>
              <a:tblPr firstRow="1" firstCol="1" bandRow="1"/>
              <a:tblGrid>
                <a:gridCol w="1784686">
                  <a:extLst>
                    <a:ext uri="{9D8B030D-6E8A-4147-A177-3AD203B41FA5}">
                      <a16:colId xmlns:a16="http://schemas.microsoft.com/office/drawing/2014/main" val="629470186"/>
                    </a:ext>
                  </a:extLst>
                </a:gridCol>
                <a:gridCol w="1800166">
                  <a:extLst>
                    <a:ext uri="{9D8B030D-6E8A-4147-A177-3AD203B41FA5}">
                      <a16:colId xmlns:a16="http://schemas.microsoft.com/office/drawing/2014/main" val="3978071839"/>
                    </a:ext>
                  </a:extLst>
                </a:gridCol>
                <a:gridCol w="1991461">
                  <a:extLst>
                    <a:ext uri="{9D8B030D-6E8A-4147-A177-3AD203B41FA5}">
                      <a16:colId xmlns:a16="http://schemas.microsoft.com/office/drawing/2014/main" val="1146689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Tabla del RR7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Clave costo siniestralidad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RR8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12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Costo de la Siniestralidad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200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Monto de recuperaciones de terceros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52104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F86E7FE-A3F2-4D55-99F9-C8A004B04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88841"/>
              </p:ext>
            </p:extLst>
          </p:nvPr>
        </p:nvGraphicFramePr>
        <p:xfrm>
          <a:off x="3174228" y="5690258"/>
          <a:ext cx="5576312" cy="623579"/>
        </p:xfrm>
        <a:graphic>
          <a:graphicData uri="http://schemas.openxmlformats.org/drawingml/2006/table">
            <a:tbl>
              <a:tblPr firstRow="1" firstCol="1" bandRow="1"/>
              <a:tblGrid>
                <a:gridCol w="1784685">
                  <a:extLst>
                    <a:ext uri="{9D8B030D-6E8A-4147-A177-3AD203B41FA5}">
                      <a16:colId xmlns:a16="http://schemas.microsoft.com/office/drawing/2014/main" val="3126397567"/>
                    </a:ext>
                  </a:extLst>
                </a:gridCol>
                <a:gridCol w="1800166">
                  <a:extLst>
                    <a:ext uri="{9D8B030D-6E8A-4147-A177-3AD203B41FA5}">
                      <a16:colId xmlns:a16="http://schemas.microsoft.com/office/drawing/2014/main" val="885645119"/>
                    </a:ext>
                  </a:extLst>
                </a:gridCol>
                <a:gridCol w="1991461">
                  <a:extLst>
                    <a:ext uri="{9D8B030D-6E8A-4147-A177-3AD203B41FA5}">
                      <a16:colId xmlns:a16="http://schemas.microsoft.com/office/drawing/2014/main" val="3295426375"/>
                    </a:ext>
                  </a:extLst>
                </a:gridCol>
              </a:tblGrid>
              <a:tr h="169423"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Tabla del RR7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Clave costo siniestralidad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RR8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821565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Costo de la Siniestralidad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190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indent="1270" algn="ctr" defTabSz="914400" rtl="0" eaLnBrk="1" latinLnBrk="0" hangingPunct="1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Soberana Sans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Monto de salvamento</a:t>
                      </a:r>
                      <a:endParaRPr lang="es-MX" sz="1200" b="0" kern="1200">
                        <a:solidFill>
                          <a:schemeClr val="tx1"/>
                        </a:solidFill>
                        <a:effectLst/>
                        <a:latin typeface="Soberana San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27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6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del recuperado por reaseguro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Se reportará el monto estimado a recuperar de reaseguro de las reclamaciones contabilizadas en el ejercicio, de acuerdo a los contratos de reaseguro proporcionales.</a:t>
            </a:r>
          </a:p>
          <a:p>
            <a:pPr algn="just"/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fecha de contabilización del siniestro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reporte y la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entonces el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Monto Recuperado de Reaseguro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al Monto de Siniestro.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fecha de contabilización del siniestro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reporte y la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entonces el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Monto Recuperado de Reaseguro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a cero.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30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 recuperaciones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Es el monto obtenido por la Institución por concepto de recuperaciones de terceros del siniestro ocurrido.</a:t>
            </a:r>
          </a:p>
          <a:p>
            <a:pPr marL="179705" indent="-179705" algn="just"/>
            <a:endParaRPr lang="es-MX" sz="2000" dirty="0">
              <a:solidFill>
                <a:schemeClr val="tx1">
                  <a:lumMod val="75000"/>
                </a:schemeClr>
              </a:solidFill>
              <a:cs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Los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Montos de Recuperaciones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deben ser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menores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iguales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a la Suma asegurada.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r>
              <a:rPr lang="es-MX" sz="20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Si el año fecha de contabilización del siniestro es 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 al año de reporte y la moneda es 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 a nacional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 entonces 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El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Monto de Recuperaciones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a cero.</a:t>
            </a:r>
            <a:endParaRPr lang="es-MX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31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01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390" b="9390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32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52600" y="5718810"/>
            <a:ext cx="8534399" cy="946532"/>
          </a:xfrm>
        </p:spPr>
        <p:txBody>
          <a:bodyPr/>
          <a:lstStyle/>
          <a:p>
            <a:r>
              <a:rPr lang="es-ES" sz="6000" dirty="0"/>
              <a:t>Validaciones modificadas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0186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del siniestro ocurrido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rtlCol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fecha de reporte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cero.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fecha de contabilización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cero.</a:t>
            </a:r>
          </a:p>
          <a:p>
            <a:pPr marL="285750" indent="-285750" algn="just"/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rtl="0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33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16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del siniestro ocurrido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rtlCol="0">
            <a:noAutofit/>
          </a:bodyPr>
          <a:lstStyle/>
          <a:p>
            <a:pPr marL="285750" indent="-285750" algn="just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fecha de reporte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de salvamentos.</a:t>
            </a:r>
          </a:p>
          <a:p>
            <a:pPr marL="285750" indent="-285750" algn="just"/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fecha de contabilización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de salvamentos.</a:t>
            </a:r>
          </a:p>
          <a:p>
            <a:pPr rtl="0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34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42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del siniestro ocurrido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rtlCol="0">
            <a:noAutofit/>
          </a:bodyPr>
          <a:lstStyle/>
          <a:p>
            <a:pPr marL="285750" indent="-285750" algn="just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la fecha de reporte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pagado.</a:t>
            </a:r>
          </a:p>
          <a:p>
            <a:pPr marL="285750" indent="-285750" algn="just"/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la fecha de contabilización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moneda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nacional (clave 10)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pagado.</a:t>
            </a:r>
          </a:p>
          <a:p>
            <a:pPr rtl="0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35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8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Monto del siniestro ocurrido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690100" cy="3997584"/>
          </a:xfrm>
        </p:spPr>
        <p:txBody>
          <a:bodyPr rtlCol="0">
            <a:noAutofit/>
          </a:bodyPr>
          <a:lstStyle/>
          <a:p>
            <a:pPr marL="285750" indent="-285750" algn="just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fecha de reporte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monto de coaseguro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cero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de coaseguro.</a:t>
            </a:r>
          </a:p>
          <a:p>
            <a:pPr marL="285750" indent="-285750" algn="just"/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Actual: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de la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fecha de contabilización del siniestro 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y monto de coaseguro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cero entonces el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 monto de coaseguro.</a:t>
            </a:r>
          </a:p>
          <a:p>
            <a:pPr rtl="0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36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2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67" r="2867"/>
          <a:stretch/>
        </p:blipFill>
        <p:spPr>
          <a:xfrm>
            <a:off x="5775856" y="532519"/>
            <a:ext cx="6416144" cy="4534825"/>
          </a:xfrm>
          <a:noFill/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37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Validaciones de cartera</a:t>
            </a:r>
          </a:p>
        </p:txBody>
      </p:sp>
    </p:spTree>
    <p:extLst>
      <p:ext uri="{BB962C8B-B14F-4D97-AF65-F5344CB8AC3E}">
        <p14:creationId xmlns:p14="http://schemas.microsoft.com/office/powerpoint/2010/main" val="797235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898" r="1" b="21132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38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/>
          <a:lstStyle/>
          <a:p>
            <a:r>
              <a:rPr lang="es-ES" sz="6000" dirty="0"/>
              <a:t>Validaciones actuales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7300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Validaciones de cartera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147008" cy="3997584"/>
          </a:xfrm>
        </p:spPr>
        <p:txBody>
          <a:bodyPr rtlCol="0">
            <a:noAutofit/>
          </a:bodyPr>
          <a:lstStyle/>
          <a:p>
            <a:pPr marL="285750" indent="-285750" algn="just"/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la fecha de emisión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anterior entonces la póliza debe estar reportada en el año anterior en la tabla de datos generales.</a:t>
            </a:r>
            <a:endParaRPr lang="es-ES" sz="2000" dirty="0">
              <a:solidFill>
                <a:schemeClr val="tx1">
                  <a:lumMod val="75000"/>
                </a:schemeClr>
              </a:solidFill>
            </a:endParaRPr>
          </a:p>
          <a:p>
            <a:pPr rtl="0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39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243" r="-2" b="21077"/>
          <a:stretch/>
        </p:blipFill>
        <p:spPr>
          <a:xfrm>
            <a:off x="5775856" y="532519"/>
            <a:ext cx="6416144" cy="4534825"/>
          </a:xfrm>
          <a:noFill/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4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Datos generales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En este archivo se reportarán las pólizas a nivel tipo de seguro que estuvieron expuestas al menos un día, del 1 de enero al 31 de diciembre, en el año de reporte y/o tuvieron algún movimiento en el periodo de reporte (emisión, cancelación, reinstalación, rehabilitación, endosos) que haya afectado la contabilidad.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157" b="27157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40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1200" y="5718810"/>
            <a:ext cx="7797813" cy="946532"/>
          </a:xfrm>
        </p:spPr>
        <p:txBody>
          <a:bodyPr/>
          <a:lstStyle/>
          <a:p>
            <a:r>
              <a:rPr lang="es-ES" sz="6000" dirty="0"/>
              <a:t>Validaciones eliminadas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537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4800"/>
            <a:ext cx="8382000" cy="1191025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Validaciones de cartera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57350" y="2184360"/>
            <a:ext cx="9429750" cy="39975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la Fecha de Reporte del Siniestro es </a:t>
            </a:r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 al año anterior del Año de Reporte entonces el Número de Siniestro y el Número de Póliza debe coincidir entre el año actual y el año anterior.</a:t>
            </a:r>
            <a:endParaRPr lang="es-ES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tx1">
                  <a:lumMod val="75000"/>
                </a:schemeClr>
              </a:solidFill>
              <a:cs typeface="Calibri" panose="020F0502020204030204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</a:schemeClr>
                </a:solidFill>
              </a:rPr>
              <a:t>Si la póliza está vencida y su duración es de un año la prima emitida de la póliza debe ser igual a la prima devengada.</a:t>
            </a:r>
            <a:endParaRPr lang="es-MX" sz="2000" dirty="0">
              <a:solidFill>
                <a:schemeClr val="tx1">
                  <a:lumMod val="75000"/>
                </a:schemeClr>
              </a:solidFill>
              <a:cs typeface="Calibri" panose="020F0502020204030204"/>
            </a:endParaRPr>
          </a:p>
          <a:p>
            <a:pPr marL="179705" indent="-179705" rtl="0"/>
            <a:endParaRPr lang="es-ES" sz="20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41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5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t>42</a:t>
            </a:fld>
            <a:endParaRPr lang="es-E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E6BB743-EE97-4066-A49F-DF7DC2CD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3386" y="1238641"/>
            <a:ext cx="12305386" cy="43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898" r="1" b="21132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5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/>
          <a:lstStyle/>
          <a:p>
            <a:r>
              <a:rPr lang="es-ES" sz="6000" dirty="0"/>
              <a:t>Validaciones actuales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/>
              <a:t>Número de póliza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Se debe capturar la clave asignada por la Institución aseguradora a cada una de sus pólizas.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Los registros a nivel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póliza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y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ubicación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reportados como vigentes en el ejercicio anterior deben ser reportados en el ejercicio actual.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179705" indent="-179705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3C415-95EC-4F1E-A25B-9FB0A84F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emitida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8090" y="2584410"/>
            <a:ext cx="10119360" cy="3232409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2057400" algn="l"/>
              </a:tabLst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Si el año fecha de emisión es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a año reporte y la moneda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es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nacional entonces la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prima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emitida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 a 0.</a:t>
            </a:r>
          </a:p>
          <a:p>
            <a:pPr rt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7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sz="4000" dirty="0"/>
              <a:t>Prima </a:t>
            </a:r>
            <a:r>
              <a:rPr lang="es-ES" dirty="0"/>
              <a:t>devengada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47800" y="2184360"/>
            <a:ext cx="9899650" cy="3492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sz="2000" noProof="1">
                <a:solidFill>
                  <a:schemeClr val="tx1"/>
                </a:solidFill>
              </a:rPr>
              <a:t>Si el estatus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 Póliza, ubicación o inciso vigente (clave 01) o Póliza, ubicación o inciso vencido (clave 05) y el fin de vigencia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al año fecha de corte entonces la </a:t>
            </a:r>
            <a:r>
              <a:rPr lang="es-ES" sz="2000" b="1" noProof="1">
                <a:solidFill>
                  <a:schemeClr val="tx1"/>
                </a:solidFill>
              </a:rPr>
              <a:t>prima devengada</a:t>
            </a:r>
            <a:r>
              <a:rPr lang="es-ES" sz="2000" noProof="1">
                <a:solidFill>
                  <a:schemeClr val="tx1"/>
                </a:solidFill>
              </a:rPr>
              <a:t> debe ser </a:t>
            </a:r>
            <a:r>
              <a:rPr lang="es-ES" sz="2000" b="1" noProof="1">
                <a:solidFill>
                  <a:schemeClr val="tx1"/>
                </a:solidFill>
              </a:rPr>
              <a:t>distinta</a:t>
            </a:r>
            <a:r>
              <a:rPr lang="es-ES" sz="2000" noProof="1">
                <a:solidFill>
                  <a:schemeClr val="tx1"/>
                </a:solidFill>
              </a:rPr>
              <a:t> de 0.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s-ES" sz="2000" noProof="1">
              <a:solidFill>
                <a:schemeClr val="tx1"/>
              </a:solidFill>
            </a:endParaRPr>
          </a:p>
          <a:p>
            <a:pPr marL="457200" indent="-457200"/>
            <a:r>
              <a:rPr lang="es-ES" sz="2000" noProof="1">
                <a:solidFill>
                  <a:schemeClr val="tx1"/>
                </a:solidFill>
              </a:rPr>
              <a:t>Si </a:t>
            </a:r>
            <a:r>
              <a:rPr lang="es-ES" sz="2000" b="1" noProof="1">
                <a:solidFill>
                  <a:schemeClr val="tx1"/>
                </a:solidFill>
                <a:ea typeface="+mn-lt"/>
                <a:cs typeface="+mn-lt"/>
              </a:rPr>
              <a:t>prima devengada </a:t>
            </a:r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es </a:t>
            </a:r>
            <a:r>
              <a:rPr lang="es-ES" sz="2000" b="1" noProof="1">
                <a:solidFill>
                  <a:schemeClr val="tx1"/>
                </a:solidFill>
                <a:ea typeface="+mn-lt"/>
                <a:cs typeface="+mn-lt"/>
              </a:rPr>
              <a:t>igual </a:t>
            </a:r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a cero</a:t>
            </a:r>
            <a:r>
              <a:rPr lang="es-ES" sz="2000" b="1" noProof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y</a:t>
            </a:r>
            <a:r>
              <a:rPr lang="es-ES" sz="2000" b="1" noProof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s-ES" sz="2000" noProof="1">
                <a:solidFill>
                  <a:schemeClr val="tx1"/>
                </a:solidFill>
                <a:ea typeface="+mn-lt"/>
                <a:cs typeface="+mn-lt"/>
              </a:rPr>
              <a:t>el</a:t>
            </a:r>
            <a:r>
              <a:rPr lang="es-ES" sz="2000" noProof="1">
                <a:solidFill>
                  <a:schemeClr val="tx1"/>
                </a:solidFill>
              </a:rPr>
              <a:t> año de inicio de vigencia es 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 al año reporte entonces el estatus debe ser </a:t>
            </a:r>
            <a:r>
              <a:rPr lang="es-ES" sz="2000" b="1" noProof="1">
                <a:solidFill>
                  <a:schemeClr val="tx1"/>
                </a:solidFill>
              </a:rPr>
              <a:t>igual</a:t>
            </a:r>
            <a:r>
              <a:rPr lang="es-ES" sz="2000" noProof="1">
                <a:solidFill>
                  <a:schemeClr val="tx1"/>
                </a:solidFill>
              </a:rPr>
              <a:t> a Ubicación ó inciso cancelado desde origen (clave 07).</a:t>
            </a:r>
            <a:endParaRPr lang="es-ES" sz="2000" noProof="1">
              <a:solidFill>
                <a:schemeClr val="tx1"/>
              </a:solidFill>
              <a:cs typeface="Calibri"/>
            </a:endParaRPr>
          </a:p>
          <a:p>
            <a:pPr marL="179705" indent="-179705" rtl="0"/>
            <a:endParaRPr lang="es-ES" sz="1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719919-6950-4B13-A0D6-DF852DA7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8000" r="92286">
                        <a14:foregroundMark x1="48571" y1="8000" x2="48571" y2="8000"/>
                        <a14:foregroundMark x1="51143" y1="4667" x2="51143" y2="4667"/>
                        <a14:foregroundMark x1="57143" y1="70667" x2="57143" y2="70667"/>
                        <a14:foregroundMark x1="78857" y1="77667" x2="71714" y2="65333"/>
                        <a14:foregroundMark x1="47714" y1="88333" x2="62286" y2="86667"/>
                        <a14:foregroundMark x1="62286" y1="86667" x2="62571" y2="86333"/>
                        <a14:foregroundMark x1="22571" y1="60333" x2="38000" y2="69000"/>
                        <a14:foregroundMark x1="21143" y1="74667" x2="28571" y2="82000"/>
                        <a14:foregroundMark x1="17714" y1="68667" x2="21714" y2="72000"/>
                        <a14:foregroundMark x1="16286" y1="78667" x2="27429" y2="89333"/>
                        <a14:foregroundMark x1="27429" y1="89333" x2="41714" y2="84000"/>
                        <a14:foregroundMark x1="41714" y1="84000" x2="42000" y2="67000"/>
                        <a14:foregroundMark x1="42000" y1="67000" x2="41714" y2="66667"/>
                        <a14:foregroundMark x1="50571" y1="69000" x2="65143" y2="65333"/>
                        <a14:foregroundMark x1="65143" y1="65333" x2="55714" y2="52333"/>
                        <a14:foregroundMark x1="55714" y1="52333" x2="41429" y2="47333"/>
                        <a14:foregroundMark x1="41429" y1="47333" x2="44857" y2="65667"/>
                        <a14:foregroundMark x1="44857" y1="65667" x2="60571" y2="72333"/>
                        <a14:foregroundMark x1="60571" y1="72333" x2="64857" y2="69000"/>
                        <a14:foregroundMark x1="58857" y1="52000" x2="42857" y2="55333"/>
                        <a14:foregroundMark x1="42857" y1="55333" x2="58286" y2="65000"/>
                        <a14:foregroundMark x1="58286" y1="65000" x2="59143" y2="48333"/>
                        <a14:foregroundMark x1="59143" y1="48333" x2="42571" y2="45667"/>
                        <a14:foregroundMark x1="42571" y1="45667" x2="36286" y2="48000"/>
                        <a14:foregroundMark x1="54857" y1="51000" x2="57714" y2="68667"/>
                        <a14:foregroundMark x1="57714" y1="68667" x2="71714" y2="76333"/>
                        <a14:foregroundMark x1="71714" y1="76333" x2="70571" y2="64667"/>
                        <a14:foregroundMark x1="66000" y1="72667" x2="72849" y2="85984"/>
                        <a14:foregroundMark x1="88599" y1="66333" x2="88587" y2="66191"/>
                        <a14:foregroundMark x1="87261" y1="64079" x2="78571" y2="51333"/>
                        <a14:foregroundMark x1="78571" y1="51333" x2="62571" y2="53333"/>
                        <a14:foregroundMark x1="62571" y1="53333" x2="62286" y2="71000"/>
                        <a14:foregroundMark x1="65429" y1="74667" x2="75374" y2="81995"/>
                        <a14:foregroundMark x1="78000" y1="54667" x2="78000" y2="54667"/>
                        <a14:foregroundMark x1="38857" y1="90667" x2="50519" y2="95665"/>
                        <a14:foregroundMark x1="59181" y1="90156" x2="62571" y2="86667"/>
                        <a14:foregroundMark x1="38571" y1="88333" x2="38000" y2="86000"/>
                        <a14:foregroundMark x1="50857" y1="28333" x2="50857" y2="31667"/>
                        <a14:foregroundMark x1="75429" y1="56000" x2="80571" y2="65667"/>
                        <a14:foregroundMark x1="21714" y1="60333" x2="12286" y2="64000"/>
                        <a14:foregroundMark x1="16360" y1="64870" x2="22000" y2="64333"/>
                        <a14:foregroundMark x1="27143" y1="56667" x2="18857" y2="59667"/>
                        <a14:foregroundMark x1="28571" y1="56667" x2="30571" y2="55667"/>
                        <a14:foregroundMark x1="72857" y1="58000" x2="77714" y2="69333"/>
                        <a14:foregroundMark x1="74286" y1="54000" x2="78000" y2="56333"/>
                        <a14:foregroundMark x1="92286" y1="34667" x2="92286" y2="34667"/>
                        <a14:backgroundMark x1="80286" y1="87000" x2="88286" y2="72333"/>
                        <a14:backgroundMark x1="88286" y1="72333" x2="88571" y2="69000"/>
                        <a14:backgroundMark x1="89714" y1="84000" x2="90571" y2="66333"/>
                        <a14:backgroundMark x1="90571" y1="66333" x2="87429" y2="56667"/>
                        <a14:backgroundMark x1="76286" y1="88333" x2="90571" y2="88333"/>
                        <a14:backgroundMark x1="90571" y1="88333" x2="81429" y2="87667"/>
                        <a14:backgroundMark x1="87429" y1="64000" x2="88286" y2="66333"/>
                        <a14:backgroundMark x1="89429" y1="69333" x2="89429" y2="73333"/>
                        <a14:backgroundMark x1="89429" y1="66333" x2="89429" y2="72667"/>
                        <a14:backgroundMark x1="71714" y1="88333" x2="80000" y2="86333"/>
                        <a14:backgroundMark x1="48857" y1="99333" x2="60857" y2="94667"/>
                        <a14:backgroundMark x1="10286" y1="64000" x2="10286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51" y="4938045"/>
            <a:ext cx="2322979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157" b="27157"/>
          <a:stretch/>
        </p:blipFill>
        <p:spPr>
          <a:xfrm>
            <a:off x="20" y="1"/>
            <a:ext cx="12190640" cy="5569499"/>
          </a:xfr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es-ES" smtClean="0"/>
              <a:pPr rtl="0">
                <a:spcAft>
                  <a:spcPts val="600"/>
                </a:spcAft>
              </a:pPr>
              <a:t>9</a:t>
            </a:fld>
            <a:endParaRPr lang="es-E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237D0FF-6F84-4031-A68F-1B89D1D10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/>
          <a:lstStyle/>
          <a:p>
            <a:r>
              <a:rPr lang="es-ES" sz="6000" dirty="0"/>
              <a:t>Validaciones nuevas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70421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98_TF55923798.potx" id="{4454A677-8E73-44E0-A68F-408C0C62B21B}" vid="{DE45F7DC-E4E5-496D-AA4D-4634ECE4CE4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2021-10-20T05:00:00+00:00</Fecha>
    <Ejercicio xmlns="8a1bad36-d8b0-4cfa-9462-7c748c5ba06c">2021: Nueva Estructura Seguros (CUSF)</Ejercicio>
    <Orden xmlns="8a1bad36-d8b0-4cfa-9462-7c748c5ba06c">D</Orden>
    <_dlc_DocId xmlns="fbb82a6a-a961-4754-99c6-5e8b59674839">ZUWP26PT267V-208-551</_dlc_DocId>
    <_dlc_DocIdUrl xmlns="fbb82a6a-a961-4754-99c6-5e8b59674839">
      <Url>https://www.cnsf.gob.mx/Sistemas/_layouts/15/DocIdRedir.aspx?ID=ZUWP26PT267V-208-551</Url>
      <Description>ZUWP26PT267V-208-551</Description>
    </_dlc_DocIdUrl>
  </documentManagement>
</p:properties>
</file>

<file path=customXml/itemProps1.xml><?xml version="1.0" encoding="utf-8"?>
<ds:datastoreItem xmlns:ds="http://schemas.openxmlformats.org/officeDocument/2006/customXml" ds:itemID="{C7885527-A7B5-4D4E-8622-4DF767AC5097}"/>
</file>

<file path=customXml/itemProps2.xml><?xml version="1.0" encoding="utf-8"?>
<ds:datastoreItem xmlns:ds="http://schemas.openxmlformats.org/officeDocument/2006/customXml" ds:itemID="{750F309C-DE10-4641-9043-BB7E781AC404}"/>
</file>

<file path=customXml/itemProps3.xml><?xml version="1.0" encoding="utf-8"?>
<ds:datastoreItem xmlns:ds="http://schemas.openxmlformats.org/officeDocument/2006/customXml" ds:itemID="{C3F12048-7A29-4DEB-A8A2-CDEA465C2CAC}"/>
</file>

<file path=customXml/itemProps4.xml><?xml version="1.0" encoding="utf-8"?>
<ds:datastoreItem xmlns:ds="http://schemas.openxmlformats.org/officeDocument/2006/customXml" ds:itemID="{12024DF7-0783-4549-86B7-A48B29FBA9C2}"/>
</file>

<file path=docProps/app.xml><?xml version="1.0" encoding="utf-8"?>
<Properties xmlns="http://schemas.openxmlformats.org/officeDocument/2006/extended-properties" xmlns:vt="http://schemas.openxmlformats.org/officeDocument/2006/docPropsVTypes">
  <Template>tf55923798_win32</Template>
  <TotalTime>52</TotalTime>
  <Words>2537</Words>
  <Application>Microsoft Office PowerPoint</Application>
  <PresentationFormat>Panorámica</PresentationFormat>
  <Paragraphs>376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Taller sobre el Manual del Sistema Estadístico de los Seguros de Daños</vt:lpstr>
      <vt:lpstr>Datos generales</vt:lpstr>
      <vt:lpstr>Siniestros</vt:lpstr>
      <vt:lpstr>Datos generales</vt:lpstr>
      <vt:lpstr>Presentación de PowerPoint</vt:lpstr>
      <vt:lpstr>Número de póliza</vt:lpstr>
      <vt:lpstr>Prima emitida</vt:lpstr>
      <vt:lpstr>Prima devengada</vt:lpstr>
      <vt:lpstr>Presentación de PowerPoint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Emisión</vt:lpstr>
      <vt:lpstr>Presentación de PowerPoint</vt:lpstr>
      <vt:lpstr>Suma asegurada expuesta</vt:lpstr>
      <vt:lpstr>Siniestros</vt:lpstr>
      <vt:lpstr>Presentación de PowerPoint</vt:lpstr>
      <vt:lpstr>Número de siniestros</vt:lpstr>
      <vt:lpstr>Monto de siniestros</vt:lpstr>
      <vt:lpstr>Presentación de PowerPoint</vt:lpstr>
      <vt:lpstr>FECHA DE CONTABILIZACIÓN DEL SINIESTRO</vt:lpstr>
      <vt:lpstr>FECHA DE CONTABILIZACIÓN DEL SINIESTRO</vt:lpstr>
      <vt:lpstr>Monto del siniestro ocurrido</vt:lpstr>
      <vt:lpstr>Monto del recuperado por reaseguro</vt:lpstr>
      <vt:lpstr>Monto de recuperaciones</vt:lpstr>
      <vt:lpstr>Presentación de PowerPoint</vt:lpstr>
      <vt:lpstr>Monto del siniestro ocurrido</vt:lpstr>
      <vt:lpstr>Monto del siniestro ocurrido</vt:lpstr>
      <vt:lpstr>Monto del siniestro ocurrido</vt:lpstr>
      <vt:lpstr>Monto del siniestro ocurrido</vt:lpstr>
      <vt:lpstr>Validaciones de cartera</vt:lpstr>
      <vt:lpstr>Presentación de PowerPoint</vt:lpstr>
      <vt:lpstr>Validaciones de cartera</vt:lpstr>
      <vt:lpstr>Presentación de PowerPoint</vt:lpstr>
      <vt:lpstr>Validaciones de cartera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sobre el Manual del Sistema Estadístico de los Seguros de Daños</dc:title>
  <dc:creator>Karina Luna</dc:creator>
  <cp:lastModifiedBy>Karina Luna</cp:lastModifiedBy>
  <cp:revision>118</cp:revision>
  <dcterms:created xsi:type="dcterms:W3CDTF">2021-10-19T23:09:47Z</dcterms:created>
  <dcterms:modified xsi:type="dcterms:W3CDTF">2021-10-21T05:54:44Z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1a869f47-354e-49c2-bc9c-8843695b55d9</vt:lpwstr>
  </property>
</Properties>
</file>